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72"/>
  </p:notesMasterIdLst>
  <p:sldIdLst>
    <p:sldId id="344" r:id="rId2"/>
    <p:sldId id="299" r:id="rId3"/>
    <p:sldId id="341" r:id="rId4"/>
    <p:sldId id="301" r:id="rId5"/>
    <p:sldId id="303" r:id="rId6"/>
    <p:sldId id="304" r:id="rId7"/>
    <p:sldId id="345" r:id="rId8"/>
    <p:sldId id="313" r:id="rId9"/>
    <p:sldId id="336" r:id="rId10"/>
    <p:sldId id="335" r:id="rId11"/>
    <p:sldId id="338" r:id="rId12"/>
    <p:sldId id="305" r:id="rId13"/>
    <p:sldId id="302" r:id="rId14"/>
    <p:sldId id="337" r:id="rId15"/>
    <p:sldId id="312" r:id="rId16"/>
    <p:sldId id="314" r:id="rId17"/>
    <p:sldId id="315" r:id="rId18"/>
    <p:sldId id="319" r:id="rId19"/>
    <p:sldId id="323" r:id="rId20"/>
    <p:sldId id="318" r:id="rId21"/>
    <p:sldId id="316" r:id="rId22"/>
    <p:sldId id="321" r:id="rId23"/>
    <p:sldId id="324" r:id="rId24"/>
    <p:sldId id="325" r:id="rId25"/>
    <p:sldId id="342" r:id="rId26"/>
    <p:sldId id="343" r:id="rId27"/>
    <p:sldId id="326" r:id="rId28"/>
    <p:sldId id="339" r:id="rId29"/>
    <p:sldId id="327" r:id="rId30"/>
    <p:sldId id="329" r:id="rId31"/>
    <p:sldId id="330" r:id="rId32"/>
    <p:sldId id="331" r:id="rId33"/>
    <p:sldId id="333" r:id="rId34"/>
    <p:sldId id="307" r:id="rId35"/>
    <p:sldId id="309" r:id="rId36"/>
    <p:sldId id="334" r:id="rId37"/>
    <p:sldId id="332" r:id="rId38"/>
    <p:sldId id="273" r:id="rId39"/>
    <p:sldId id="293" r:id="rId40"/>
    <p:sldId id="295" r:id="rId41"/>
    <p:sldId id="296" r:id="rId42"/>
    <p:sldId id="291" r:id="rId43"/>
    <p:sldId id="272" r:id="rId44"/>
    <p:sldId id="292" r:id="rId45"/>
    <p:sldId id="287" r:id="rId46"/>
    <p:sldId id="288" r:id="rId47"/>
    <p:sldId id="289" r:id="rId48"/>
    <p:sldId id="259" r:id="rId49"/>
    <p:sldId id="261" r:id="rId50"/>
    <p:sldId id="260" r:id="rId51"/>
    <p:sldId id="262" r:id="rId52"/>
    <p:sldId id="263" r:id="rId53"/>
    <p:sldId id="286" r:id="rId54"/>
    <p:sldId id="264" r:id="rId55"/>
    <p:sldId id="281" r:id="rId56"/>
    <p:sldId id="274" r:id="rId57"/>
    <p:sldId id="265" r:id="rId58"/>
    <p:sldId id="285" r:id="rId59"/>
    <p:sldId id="266" r:id="rId60"/>
    <p:sldId id="275" r:id="rId61"/>
    <p:sldId id="276" r:id="rId62"/>
    <p:sldId id="267" r:id="rId63"/>
    <p:sldId id="284" r:id="rId64"/>
    <p:sldId id="268" r:id="rId65"/>
    <p:sldId id="277" r:id="rId66"/>
    <p:sldId id="278" r:id="rId67"/>
    <p:sldId id="300" r:id="rId68"/>
    <p:sldId id="270" r:id="rId69"/>
    <p:sldId id="279" r:id="rId70"/>
    <p:sldId id="280" r:id="rId7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 autoAdjust="0"/>
    <p:restoredTop sz="94607" autoAdjust="0"/>
  </p:normalViewPr>
  <p:slideViewPr>
    <p:cSldViewPr snapToGrid="0" snapToObjects="1">
      <p:cViewPr>
        <p:scale>
          <a:sx n="163" d="100"/>
          <a:sy n="163" d="100"/>
        </p:scale>
        <p:origin x="-144" y="-4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16-10-2017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10/16/2017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smtClean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10/16/2017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10/16/2017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10/16/2017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10/16/2017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10/16/2017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10/16/2017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10/16/2017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10/16/2017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10/16/2017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‹nr.›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10/16/2017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smtClean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‹nr.›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10/16/2017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Titel van de presentatie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‹nr.›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9/docs/api/jdk/nashorn/api/tree/package-summary.html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world.com/article/3026969/java/oracle-hops-on-the-bandwagon-to-dump-java-browser-plug-in.html" TargetMode="Externa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foworld.com/article/3222867/java/the-road-to-java-9-twice-yearly-releases-are-coming.html" TargetMode="Externa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Java_(programming_language)" TargetMode="Externa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journaldev.com/1338/how-to-create-jar-from-java-classes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712" y="562708"/>
            <a:ext cx="6043275" cy="345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19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719999" y="949569"/>
            <a:ext cx="776164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Encapsulate </a:t>
            </a:r>
            <a:r>
              <a:rPr lang="en-US" b="1" dirty="0"/>
              <a:t>Most Internal </a:t>
            </a:r>
            <a:r>
              <a:rPr lang="en-US" b="1" dirty="0" smtClean="0"/>
              <a:t>APIs </a:t>
            </a:r>
            <a:r>
              <a:rPr lang="en-US" dirty="0" smtClean="0"/>
              <a:t>(JEP 260)</a:t>
            </a:r>
            <a:endParaRPr lang="en-US" dirty="0"/>
          </a:p>
          <a:p>
            <a:r>
              <a:rPr lang="en-US" dirty="0" smtClean="0"/>
              <a:t>Make </a:t>
            </a:r>
            <a:r>
              <a:rPr lang="en-US" dirty="0"/>
              <a:t>most of the JDK’s internal APIs inaccessible by </a:t>
            </a:r>
            <a:r>
              <a:rPr lang="en-US" dirty="0" smtClean="0"/>
              <a:t>default, </a:t>
            </a:r>
          </a:p>
          <a:p>
            <a:r>
              <a:rPr lang="en-US" dirty="0" smtClean="0"/>
              <a:t>but </a:t>
            </a:r>
            <a:r>
              <a:rPr lang="en-US" dirty="0"/>
              <a:t>leave a few critical, widely-used internal APIs </a:t>
            </a:r>
            <a:r>
              <a:rPr lang="en-US" dirty="0" smtClean="0"/>
              <a:t>accessible</a:t>
            </a:r>
            <a:r>
              <a:rPr lang="en-US" dirty="0" smtClean="0"/>
              <a:t>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GB" sz="1000" i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sun.misc.Unsafe</a:t>
            </a:r>
            <a:r>
              <a:rPr lang="en-GB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, </a:t>
            </a:r>
          </a:p>
          <a:p>
            <a:pPr lvl="2"/>
            <a:r>
              <a:rPr lang="en-GB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intended for use by core Java classes and mostly used to 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modify </a:t>
            </a:r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platform functionality for a specific purpose</a:t>
            </a:r>
            <a:endParaRPr lang="en-GB" sz="1000" i="1" dirty="0">
              <a:solidFill>
                <a:schemeClr val="tx1">
                  <a:lumMod val="50000"/>
                  <a:lumOff val="50000"/>
                </a:schemeClr>
              </a:solidFill>
              <a:latin typeface="Consolas"/>
              <a:cs typeface="Consolas"/>
            </a:endParaRPr>
          </a:p>
          <a:p>
            <a:pPr lvl="1"/>
            <a:endParaRPr lang="en-GB" sz="1000" i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</a:t>
            </a:r>
            <a:r>
              <a:rPr lang="en-GB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ncapsulation can be broken with </a:t>
            </a:r>
            <a:r>
              <a:rPr lang="en-GB" sz="10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command line </a:t>
            </a:r>
            <a:r>
              <a:rPr lang="en-GB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options:</a:t>
            </a:r>
            <a:endParaRPr lang="en-GB" sz="10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2"/>
            <a:r>
              <a:rPr lang="en-US" sz="1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--</a:t>
            </a:r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add-exports  </a:t>
            </a:r>
          </a:p>
          <a:p>
            <a:pPr lvl="2"/>
            <a:r>
              <a:rPr lang="en-US" sz="1000" i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--add-opens</a:t>
            </a:r>
          </a:p>
          <a:p>
            <a:endParaRPr lang="en-US" dirty="0" smtClean="0"/>
          </a:p>
          <a:p>
            <a:r>
              <a:rPr lang="en-US" dirty="0" smtClean="0"/>
              <a:t>Java </a:t>
            </a:r>
            <a:r>
              <a:rPr lang="en-US" dirty="0"/>
              <a:t>Platform Module </a:t>
            </a:r>
            <a:r>
              <a:rPr lang="en-US" dirty="0" smtClean="0"/>
              <a:t>System (JEP 261)</a:t>
            </a:r>
            <a:endParaRPr lang="en-US" dirty="0"/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Allow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user to create their modules to develop their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applications.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6371492" y="4243011"/>
            <a:ext cx="22625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00" dirty="0" smtClean="0"/>
              <a:t>JSR = Java </a:t>
            </a:r>
            <a:r>
              <a:rPr lang="nl-NL" sz="1000" dirty="0" err="1" smtClean="0"/>
              <a:t>Specification</a:t>
            </a:r>
            <a:r>
              <a:rPr lang="nl-NL" sz="1000" dirty="0" smtClean="0"/>
              <a:t> </a:t>
            </a:r>
            <a:r>
              <a:rPr lang="nl-NL" sz="1000" dirty="0" err="1" smtClean="0"/>
              <a:t>Request</a:t>
            </a:r>
            <a:endParaRPr lang="nl-NL" sz="1000" dirty="0" smtClean="0"/>
          </a:p>
          <a:p>
            <a:r>
              <a:rPr lang="nl-NL" sz="1000" dirty="0" smtClean="0"/>
              <a:t>JDK = Java Development Kit</a:t>
            </a:r>
          </a:p>
          <a:p>
            <a:r>
              <a:rPr lang="nl-NL" sz="1000" dirty="0" smtClean="0"/>
              <a:t>JRE = Java Runtime Environment</a:t>
            </a:r>
            <a:endParaRPr lang="nl-NL" sz="1000" dirty="0" smtClean="0"/>
          </a:p>
          <a:p>
            <a:r>
              <a:rPr lang="nl-NL" sz="1000" dirty="0" smtClean="0"/>
              <a:t>JEP </a:t>
            </a:r>
            <a:r>
              <a:rPr lang="nl-NL" sz="1000" dirty="0"/>
              <a:t>= JDK </a:t>
            </a:r>
            <a:r>
              <a:rPr lang="nl-NL" sz="1000" dirty="0" err="1"/>
              <a:t>enhancement</a:t>
            </a:r>
            <a:r>
              <a:rPr lang="nl-NL" sz="1000" dirty="0"/>
              <a:t> </a:t>
            </a:r>
            <a:r>
              <a:rPr lang="nl-NL" sz="1000" dirty="0" err="1"/>
              <a:t>proposal</a:t>
            </a:r>
            <a:endParaRPr lang="nl-NL" sz="1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922" y="840297"/>
            <a:ext cx="1515184" cy="7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27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61" y="2143789"/>
            <a:ext cx="4794739" cy="2287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/>
          <p:cNvSpPr/>
          <p:nvPr/>
        </p:nvSpPr>
        <p:spPr>
          <a:xfrm>
            <a:off x="615461" y="848221"/>
            <a:ext cx="8176846" cy="8694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JLink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smtClean="0"/>
              <a:t>the </a:t>
            </a:r>
            <a:r>
              <a:rPr lang="en-US" dirty="0"/>
              <a:t>Java Linker tool (JEP 282)</a:t>
            </a:r>
          </a:p>
          <a:p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Allow the user to create executable to their applications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Java’s </a:t>
            </a:r>
            <a:r>
              <a:rPr lang="en-US" dirty="0"/>
              <a:t>new command line tool which allows you to link sets of modules </a:t>
            </a:r>
            <a:r>
              <a:rPr lang="en-US" dirty="0" smtClean="0"/>
              <a:t>to </a:t>
            </a:r>
            <a:r>
              <a:rPr lang="en-US" dirty="0"/>
              <a:t>create a run-time image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will allow you to both simplify and reduce the size of deployment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3287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719998" y="838201"/>
            <a:ext cx="7488001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base module</a:t>
            </a:r>
            <a:r>
              <a:rPr lang="en-US" dirty="0"/>
              <a:t> is essentially the core </a:t>
            </a:r>
            <a:r>
              <a:rPr lang="en-US" dirty="0" smtClean="0"/>
              <a:t>libraries, </a:t>
            </a:r>
            <a:r>
              <a:rPr lang="en-US" dirty="0"/>
              <a:t>including </a:t>
            </a:r>
            <a:r>
              <a:rPr lang="en-US" dirty="0" err="1"/>
              <a:t>java.lang</a:t>
            </a:r>
            <a:r>
              <a:rPr lang="en-US" dirty="0"/>
              <a:t>, java.io, java.net, </a:t>
            </a:r>
            <a:r>
              <a:rPr lang="en-US" dirty="0" err="1"/>
              <a:t>java.nio</a:t>
            </a:r>
            <a:r>
              <a:rPr lang="en-US" dirty="0"/>
              <a:t>, and security.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dependencies that used to be required by the base module such as logging, AWT, JNDI, </a:t>
            </a:r>
            <a:r>
              <a:rPr lang="en-US" dirty="0" err="1"/>
              <a:t>etc</a:t>
            </a:r>
            <a:r>
              <a:rPr lang="en-US" dirty="0"/>
              <a:t> are removed.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base module still optionally requires XML and SSL/TLS that needs to be addressed.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Logging </a:t>
            </a:r>
            <a:r>
              <a:rPr lang="en-US" dirty="0"/>
              <a:t>no longer requires JMX, JNDI no longer requires </a:t>
            </a:r>
            <a:r>
              <a:rPr lang="en-US" dirty="0" err="1"/>
              <a:t>java.applet.Applet</a:t>
            </a:r>
            <a:r>
              <a:rPr lang="en-US" dirty="0"/>
              <a:t>, JavaBeans no longer requires JDBC, AWT no longer requires RMI, and many more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AWT, Swing, 2D and other client components are grouped into a desktop module. </a:t>
            </a:r>
            <a:endParaRPr lang="en-US" dirty="0" smtClean="0"/>
          </a:p>
          <a:p>
            <a:r>
              <a:rPr lang="en-US" dirty="0" smtClean="0"/>
              <a:t>Headless </a:t>
            </a:r>
            <a:r>
              <a:rPr lang="en-US" dirty="0"/>
              <a:t>applications can run without the desktop module being present.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6317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719999" y="908539"/>
            <a:ext cx="770400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Applications can now be </a:t>
            </a:r>
            <a:r>
              <a:rPr lang="en-US" dirty="0"/>
              <a:t>installed with just those components of the JDK that they actually require.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/>
              <a:t>i</a:t>
            </a:r>
            <a:r>
              <a:rPr lang="nl-NL" dirty="0" err="1" smtClean="0"/>
              <a:t>mproves</a:t>
            </a:r>
            <a:r>
              <a:rPr lang="nl-NL" dirty="0" smtClean="0"/>
              <a:t> </a:t>
            </a:r>
            <a:r>
              <a:rPr lang="nl-NL" dirty="0" smtClean="0"/>
              <a:t>performance </a:t>
            </a: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/>
              <a:t>enhances</a:t>
            </a:r>
            <a:r>
              <a:rPr lang="nl-NL" dirty="0" smtClean="0"/>
              <a:t>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/>
              <a:t>lowers</a:t>
            </a:r>
            <a:r>
              <a:rPr lang="nl-NL" dirty="0" smtClean="0"/>
              <a:t> (memory)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 smtClean="0"/>
              <a:t>Improves</a:t>
            </a:r>
            <a:r>
              <a:rPr lang="nl-NL" dirty="0" smtClean="0"/>
              <a:t>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711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719998" y="849924"/>
            <a:ext cx="7488001" cy="26853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Compatibility </a:t>
            </a:r>
            <a:r>
              <a:rPr lang="en-GB" dirty="0"/>
              <a:t>is an </a:t>
            </a:r>
            <a:r>
              <a:rPr lang="en-GB" dirty="0" smtClean="0"/>
              <a:t>issue: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Mostly for libraries and frameworks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Which most people use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Override encapsulation of private APIs</a:t>
            </a:r>
          </a:p>
          <a:p>
            <a:endParaRPr lang="en-GB" dirty="0" smtClean="0"/>
          </a:p>
          <a:p>
            <a:r>
              <a:rPr lang="en-GB" dirty="0" smtClean="0"/>
              <a:t>Leave </a:t>
            </a:r>
            <a:r>
              <a:rPr lang="en-GB" dirty="0"/>
              <a:t>everything on </a:t>
            </a:r>
            <a:r>
              <a:rPr lang="en-GB" dirty="0" err="1"/>
              <a:t>classpath</a:t>
            </a:r>
            <a:r>
              <a:rPr lang="en-GB" dirty="0"/>
              <a:t> to start </a:t>
            </a:r>
            <a:r>
              <a:rPr lang="en-GB" dirty="0" smtClean="0"/>
              <a:t>with.</a:t>
            </a:r>
          </a:p>
          <a:p>
            <a:r>
              <a:rPr lang="en-GB" dirty="0" smtClean="0"/>
              <a:t> “Big </a:t>
            </a:r>
            <a:r>
              <a:rPr lang="en-GB" dirty="0"/>
              <a:t>kill switch” now has options</a:t>
            </a:r>
          </a:p>
          <a:p>
            <a:pPr lvl="1"/>
            <a:r>
              <a:rPr lang="en-GB" dirty="0"/>
              <a:t>Turns off encapsulation completely by default</a:t>
            </a:r>
          </a:p>
          <a:p>
            <a:pPr lvl="1"/>
            <a:r>
              <a:rPr lang="en-GB" dirty="0">
                <a:latin typeface="Consolas"/>
                <a:cs typeface="Consolas"/>
              </a:rPr>
              <a:t>--illegal-access={</a:t>
            </a:r>
            <a:r>
              <a:rPr lang="en-GB" dirty="0" err="1">
                <a:latin typeface="Consolas"/>
                <a:cs typeface="Consolas"/>
              </a:rPr>
              <a:t>permit,warn,debug,deny</a:t>
            </a:r>
            <a:r>
              <a:rPr lang="en-GB" dirty="0" smtClean="0">
                <a:latin typeface="Consolas"/>
                <a:cs typeface="Consolas"/>
              </a:rPr>
              <a:t>}</a:t>
            </a:r>
          </a:p>
          <a:p>
            <a:pPr lvl="1"/>
            <a:endParaRPr lang="en-GB" dirty="0">
              <a:latin typeface="Consolas"/>
              <a:cs typeface="Consolas"/>
            </a:endParaRPr>
          </a:p>
          <a:p>
            <a:r>
              <a:rPr lang="en-US" sz="1000" dirty="0" smtClean="0"/>
              <a:t>–illegal-access=permit</a:t>
            </a:r>
            <a:endParaRPr lang="en-US" sz="1000" dirty="0"/>
          </a:p>
          <a:p>
            <a:r>
              <a:rPr lang="en-US" sz="1000" dirty="0"/>
              <a:t>This will be the </a:t>
            </a:r>
            <a:r>
              <a:rPr lang="en-US" sz="1000" b="1" dirty="0"/>
              <a:t>default</a:t>
            </a:r>
            <a:r>
              <a:rPr lang="en-US" sz="1000" dirty="0"/>
              <a:t> mode for JDK 9.</a:t>
            </a:r>
          </a:p>
          <a:p>
            <a:pPr lvl="1"/>
            <a:endParaRPr lang="en-GB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72720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Afbeelding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553" y="955239"/>
            <a:ext cx="2034851" cy="2485117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JDK 8 </a:t>
            </a:r>
            <a:r>
              <a:rPr lang="nl-NL" dirty="0" err="1" smtClean="0"/>
              <a:t>vs</a:t>
            </a:r>
            <a:r>
              <a:rPr lang="nl-NL" dirty="0" smtClean="0"/>
              <a:t> 9 </a:t>
            </a:r>
            <a:r>
              <a:rPr lang="nl-NL" dirty="0" err="1" smtClean="0"/>
              <a:t>structure</a:t>
            </a:r>
            <a:endParaRPr lang="nl-NL" dirty="0"/>
          </a:p>
        </p:txBody>
      </p:sp>
      <p:pic>
        <p:nvPicPr>
          <p:cNvPr id="13" name="Afbeelding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99" y="955239"/>
            <a:ext cx="1821069" cy="2633546"/>
          </a:xfrm>
          <a:prstGeom prst="rect">
            <a:avLst/>
          </a:prstGeom>
        </p:spPr>
      </p:pic>
      <p:pic>
        <p:nvPicPr>
          <p:cNvPr id="15" name="Afbeelding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9975" y="1748752"/>
            <a:ext cx="2029083" cy="1916356"/>
          </a:xfrm>
          <a:prstGeom prst="rect">
            <a:avLst/>
          </a:prstGeom>
        </p:spPr>
      </p:pic>
      <p:pic>
        <p:nvPicPr>
          <p:cNvPr id="17" name="Afbeelding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98" y="1295224"/>
            <a:ext cx="1665248" cy="1283853"/>
          </a:xfrm>
          <a:prstGeom prst="rect">
            <a:avLst/>
          </a:prstGeom>
        </p:spPr>
      </p:pic>
      <p:pic>
        <p:nvPicPr>
          <p:cNvPr id="20" name="Afbeelding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98" y="2438682"/>
            <a:ext cx="2943584" cy="200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22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Java 9 </a:t>
            </a:r>
            <a:r>
              <a:rPr lang="nl-NL" dirty="0" err="1"/>
              <a:t>m</a:t>
            </a:r>
            <a:r>
              <a:rPr lang="nl-NL" dirty="0" err="1" smtClean="0"/>
              <a:t>odularity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180" y="1702791"/>
            <a:ext cx="3697705" cy="2042732"/>
          </a:xfrm>
          <a:prstGeom prst="rect">
            <a:avLst/>
          </a:prstGeom>
        </p:spPr>
      </p:pic>
      <p:pic>
        <p:nvPicPr>
          <p:cNvPr id="7" name="Afbeelding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620" y="1206929"/>
            <a:ext cx="2153287" cy="116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01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9 </a:t>
            </a:r>
            <a:r>
              <a:rPr lang="nl-NL" dirty="0" err="1"/>
              <a:t>modularity</a:t>
            </a:r>
            <a:endParaRPr lang="nl-NL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77778"/>
            <a:ext cx="6953250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3434099"/>
            <a:ext cx="3596420" cy="68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hoek 5"/>
          <p:cNvSpPr/>
          <p:nvPr/>
        </p:nvSpPr>
        <p:spPr>
          <a:xfrm>
            <a:off x="719999" y="4291540"/>
            <a:ext cx="415376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 err="1"/>
              <a:t>javac</a:t>
            </a:r>
            <a:r>
              <a:rPr lang="nl-NL" dirty="0"/>
              <a:t> -d output </a:t>
            </a:r>
            <a:r>
              <a:rPr lang="nl-NL" dirty="0" err="1"/>
              <a:t>com.hello</a:t>
            </a:r>
            <a:r>
              <a:rPr lang="nl-NL" dirty="0"/>
              <a:t>\com\</a:t>
            </a:r>
            <a:r>
              <a:rPr lang="nl-NL" dirty="0" err="1"/>
              <a:t>hello</a:t>
            </a:r>
            <a:r>
              <a:rPr lang="nl-NL" dirty="0"/>
              <a:t>\HelloWorld.java</a:t>
            </a:r>
          </a:p>
        </p:txBody>
      </p:sp>
    </p:spTree>
    <p:extLst>
      <p:ext uri="{BB962C8B-B14F-4D97-AF65-F5344CB8AC3E}">
        <p14:creationId xmlns:p14="http://schemas.microsoft.com/office/powerpoint/2010/main" val="1969680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9 </a:t>
            </a:r>
            <a:r>
              <a:rPr lang="nl-NL" dirty="0" err="1"/>
              <a:t>modularity</a:t>
            </a:r>
            <a:endParaRPr lang="nl-NL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75213"/>
            <a:ext cx="634365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99" y="2906017"/>
            <a:ext cx="4016124" cy="993117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796199" y="4117327"/>
            <a:ext cx="703481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 smtClean="0"/>
              <a:t>javac</a:t>
            </a:r>
            <a:r>
              <a:rPr lang="nl-NL" dirty="0" smtClean="0"/>
              <a:t> </a:t>
            </a:r>
            <a:r>
              <a:rPr lang="nl-NL" dirty="0"/>
              <a:t>-d output </a:t>
            </a:r>
            <a:r>
              <a:rPr lang="nl-NL" dirty="0" err="1" smtClean="0"/>
              <a:t>com.hello</a:t>
            </a:r>
            <a:r>
              <a:rPr lang="nl-NL" dirty="0" smtClean="0"/>
              <a:t>\module-info.java </a:t>
            </a:r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319007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9 </a:t>
            </a:r>
            <a:r>
              <a:rPr lang="nl-NL" dirty="0" err="1"/>
              <a:t>modularity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649661" y="946235"/>
            <a:ext cx="7034816" cy="3208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javac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-d output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com.hello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\com\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hello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\HelloWorld.java</a:t>
            </a:r>
          </a:p>
          <a:p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javac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-d output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com.hello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\module-info.java</a:t>
            </a:r>
            <a:endParaRPr lang="nl-NL" dirty="0" smtClean="0">
              <a:solidFill>
                <a:schemeClr val="bg1">
                  <a:lumMod val="75000"/>
                </a:schemeClr>
              </a:solidFill>
            </a:endParaRPr>
          </a:p>
          <a:p>
            <a:endParaRPr lang="nl-NL" dirty="0" smtClean="0"/>
          </a:p>
          <a:p>
            <a:r>
              <a:rPr lang="nl-NL" dirty="0" smtClean="0"/>
              <a:t>Maak de module com.hello.jar in een folder </a:t>
            </a:r>
            <a:r>
              <a:rPr lang="nl-NL" dirty="0" err="1" smtClean="0"/>
              <a:t>mlib</a:t>
            </a:r>
            <a:r>
              <a:rPr lang="nl-NL" dirty="0" smtClean="0"/>
              <a:t>: </a:t>
            </a:r>
          </a:p>
          <a:p>
            <a:endParaRPr lang="nl-NL" dirty="0"/>
          </a:p>
          <a:p>
            <a:r>
              <a:rPr lang="nl-NL" dirty="0" err="1" smtClean="0"/>
              <a:t>jar</a:t>
            </a:r>
            <a:r>
              <a:rPr lang="nl-NL" dirty="0" smtClean="0"/>
              <a:t> </a:t>
            </a:r>
            <a:r>
              <a:rPr lang="nl-NL" dirty="0"/>
              <a:t>-c -f </a:t>
            </a:r>
            <a:r>
              <a:rPr lang="nl-NL" dirty="0" err="1"/>
              <a:t>mlib</a:t>
            </a:r>
            <a:r>
              <a:rPr lang="nl-NL" dirty="0"/>
              <a:t>\com.hello.jar -C output . </a:t>
            </a:r>
            <a:endParaRPr lang="nl-NL" dirty="0" smtClean="0"/>
          </a:p>
          <a:p>
            <a:endParaRPr lang="nl-NL" dirty="0" smtClean="0"/>
          </a:p>
          <a:p>
            <a:endParaRPr lang="nl-NL" dirty="0"/>
          </a:p>
          <a:p>
            <a:endParaRPr lang="nl-NL" dirty="0" smtClean="0"/>
          </a:p>
          <a:p>
            <a:r>
              <a:rPr lang="nl-NL" dirty="0" smtClean="0"/>
              <a:t>Verwijder de ‘tijdelijke’ output folder:</a:t>
            </a:r>
          </a:p>
          <a:p>
            <a:endParaRPr lang="nl-NL" dirty="0" smtClean="0"/>
          </a:p>
          <a:p>
            <a:r>
              <a:rPr lang="en-US" dirty="0" err="1"/>
              <a:t>rmdir</a:t>
            </a:r>
            <a:r>
              <a:rPr lang="en-US" dirty="0"/>
              <a:t> /s </a:t>
            </a:r>
            <a:r>
              <a:rPr lang="en-US" dirty="0" smtClean="0"/>
              <a:t>output</a:t>
            </a:r>
          </a:p>
          <a:p>
            <a:r>
              <a:rPr lang="en-US" dirty="0" smtClean="0"/>
              <a:t>output</a:t>
            </a:r>
            <a:r>
              <a:rPr lang="en-US" dirty="0"/>
              <a:t>, Are you sure (Y/N)? </a:t>
            </a:r>
            <a:r>
              <a:rPr lang="en-US" dirty="0" smtClean="0"/>
              <a:t>Y</a:t>
            </a:r>
          </a:p>
          <a:p>
            <a:endParaRPr lang="en-US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4428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inhoud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35" y="391502"/>
            <a:ext cx="5039784" cy="3779838"/>
          </a:xfrm>
        </p:spPr>
      </p:pic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8267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9 </a:t>
            </a:r>
            <a:r>
              <a:rPr lang="nl-NL" dirty="0" err="1"/>
              <a:t>modularity</a:t>
            </a:r>
            <a:endParaRPr lang="nl-NL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92" y="1212972"/>
            <a:ext cx="64103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2" y="2976436"/>
            <a:ext cx="4064244" cy="1129572"/>
          </a:xfrm>
          <a:prstGeom prst="rect">
            <a:avLst/>
          </a:prstGeom>
        </p:spPr>
      </p:pic>
      <p:sp>
        <p:nvSpPr>
          <p:cNvPr id="6" name="Rechthoek 5"/>
          <p:cNvSpPr/>
          <p:nvPr/>
        </p:nvSpPr>
        <p:spPr>
          <a:xfrm>
            <a:off x="809992" y="4252142"/>
            <a:ext cx="685690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/>
              <a:t>javac</a:t>
            </a:r>
            <a:r>
              <a:rPr lang="nl-NL" dirty="0"/>
              <a:t> --</a:t>
            </a:r>
            <a:r>
              <a:rPr lang="nl-NL" sz="1200" b="1" dirty="0"/>
              <a:t>module-</a:t>
            </a:r>
            <a:r>
              <a:rPr lang="nl-NL" sz="1200" b="1" dirty="0" err="1"/>
              <a:t>path</a:t>
            </a:r>
            <a:r>
              <a:rPr lang="nl-NL" dirty="0"/>
              <a:t> </a:t>
            </a:r>
            <a:r>
              <a:rPr lang="nl-NL" dirty="0" err="1"/>
              <a:t>mlib</a:t>
            </a:r>
            <a:r>
              <a:rPr lang="nl-NL" dirty="0"/>
              <a:t> -d output </a:t>
            </a:r>
            <a:r>
              <a:rPr lang="nl-NL" dirty="0" err="1"/>
              <a:t>com.hello.client</a:t>
            </a:r>
            <a:r>
              <a:rPr lang="nl-NL" dirty="0"/>
              <a:t>\module-info.java </a:t>
            </a:r>
          </a:p>
        </p:txBody>
      </p:sp>
    </p:spTree>
    <p:extLst>
      <p:ext uri="{BB962C8B-B14F-4D97-AF65-F5344CB8AC3E}">
        <p14:creationId xmlns:p14="http://schemas.microsoft.com/office/powerpoint/2010/main" val="2643248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9 </a:t>
            </a:r>
            <a:r>
              <a:rPr lang="nl-NL" dirty="0" err="1"/>
              <a:t>modularity</a:t>
            </a:r>
            <a:endParaRPr lang="nl-N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73015"/>
            <a:ext cx="6210852" cy="210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63" y="3399693"/>
            <a:ext cx="2958890" cy="49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hthoek 4"/>
          <p:cNvSpPr/>
          <p:nvPr/>
        </p:nvSpPr>
        <p:spPr>
          <a:xfrm>
            <a:off x="719998" y="4035265"/>
            <a:ext cx="7656140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/>
              <a:t>javac</a:t>
            </a:r>
            <a:r>
              <a:rPr lang="nl-NL" dirty="0"/>
              <a:t> --</a:t>
            </a:r>
            <a:r>
              <a:rPr lang="nl-NL" b="1" dirty="0"/>
              <a:t>module-</a:t>
            </a:r>
            <a:r>
              <a:rPr lang="nl-NL" b="1" dirty="0" err="1"/>
              <a:t>path</a:t>
            </a:r>
            <a:r>
              <a:rPr lang="nl-NL" dirty="0"/>
              <a:t> </a:t>
            </a:r>
            <a:r>
              <a:rPr lang="nl-NL" dirty="0" err="1"/>
              <a:t>mlib</a:t>
            </a:r>
            <a:r>
              <a:rPr lang="nl-NL" dirty="0"/>
              <a:t> -d output </a:t>
            </a:r>
            <a:r>
              <a:rPr lang="nl-NL" dirty="0" err="1" smtClean="0"/>
              <a:t>com.hello.client</a:t>
            </a:r>
            <a:r>
              <a:rPr lang="nl-NL" dirty="0" smtClean="0"/>
              <a:t>\com\</a:t>
            </a:r>
            <a:r>
              <a:rPr lang="nl-NL" dirty="0" err="1" smtClean="0"/>
              <a:t>hello</a:t>
            </a:r>
            <a:r>
              <a:rPr lang="nl-NL" dirty="0" smtClean="0"/>
              <a:t>\</a:t>
            </a:r>
            <a:r>
              <a:rPr lang="nl-NL" dirty="0" err="1" smtClean="0"/>
              <a:t>client</a:t>
            </a:r>
            <a:r>
              <a:rPr lang="nl-NL" dirty="0" smtClean="0"/>
              <a:t>\HelloAudience.java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4502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9 </a:t>
            </a:r>
            <a:r>
              <a:rPr lang="nl-NL" dirty="0" err="1"/>
              <a:t>modularity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719999" y="963819"/>
            <a:ext cx="7826124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/>
              <a:t>java</a:t>
            </a:r>
            <a:r>
              <a:rPr lang="nl-NL" dirty="0"/>
              <a:t> –module-</a:t>
            </a:r>
            <a:r>
              <a:rPr lang="nl-NL" dirty="0" err="1"/>
              <a:t>path</a:t>
            </a:r>
            <a:r>
              <a:rPr lang="nl-NL" dirty="0"/>
              <a:t> “</a:t>
            </a:r>
            <a:r>
              <a:rPr lang="nl-NL" dirty="0" err="1"/>
              <a:t>mlib;output</a:t>
            </a:r>
            <a:r>
              <a:rPr lang="nl-NL" dirty="0"/>
              <a:t>” -m </a:t>
            </a:r>
            <a:r>
              <a:rPr lang="nl-NL" dirty="0" err="1" smtClean="0"/>
              <a:t>com.hello.client</a:t>
            </a:r>
            <a:r>
              <a:rPr lang="nl-NL" dirty="0" smtClean="0"/>
              <a:t>/</a:t>
            </a:r>
            <a:r>
              <a:rPr lang="nl-NL" dirty="0" err="1" smtClean="0"/>
              <a:t>com.hello.client.HelloAudience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292" y="1711569"/>
            <a:ext cx="1912816" cy="143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883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Jshell</a:t>
            </a:r>
            <a:r>
              <a:rPr lang="nl-NL" dirty="0" smtClean="0"/>
              <a:t> : The Java Shell (JEP 222)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719999" y="896815"/>
            <a:ext cx="7045569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dirty="0" err="1"/>
              <a:t>Delivered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project </a:t>
            </a:r>
            <a:r>
              <a:rPr lang="nl-NL" dirty="0" err="1" smtClean="0"/>
              <a:t>Kulia</a:t>
            </a:r>
            <a:endParaRPr lang="nl-NL" dirty="0" smtClean="0"/>
          </a:p>
          <a:p>
            <a:endParaRPr lang="en-US" dirty="0" smtClean="0"/>
          </a:p>
          <a:p>
            <a:r>
              <a:rPr lang="en-US" dirty="0" smtClean="0"/>
              <a:t>Adds </a:t>
            </a:r>
            <a:r>
              <a:rPr lang="en-US" dirty="0"/>
              <a:t>Read-</a:t>
            </a:r>
            <a:r>
              <a:rPr lang="en-US" dirty="0" err="1"/>
              <a:t>Eval</a:t>
            </a:r>
            <a:r>
              <a:rPr lang="en-US" dirty="0"/>
              <a:t>-Print Loop (REPL) functionality to the Java platform</a:t>
            </a:r>
            <a:r>
              <a:rPr lang="en-US" dirty="0" smtClean="0"/>
              <a:t>.</a:t>
            </a:r>
          </a:p>
          <a:p>
            <a:endParaRPr lang="nl-NL" dirty="0" smtClean="0"/>
          </a:p>
          <a:p>
            <a:r>
              <a:rPr lang="en-US" dirty="0" smtClean="0"/>
              <a:t>Interactively evaluate </a:t>
            </a:r>
            <a:r>
              <a:rPr lang="en-US" dirty="0"/>
              <a:t>declarative statements and </a:t>
            </a:r>
            <a:r>
              <a:rPr lang="en-US" dirty="0" smtClean="0"/>
              <a:t>expressions 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104" y="2221522"/>
            <a:ext cx="2335192" cy="238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51714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Enhanced</a:t>
            </a:r>
            <a:r>
              <a:rPr lang="nl-NL" dirty="0" smtClean="0"/>
              <a:t> Streams API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353" y="3763840"/>
            <a:ext cx="1817077" cy="1022106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650631" y="870035"/>
            <a:ext cx="8112369" cy="36240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Streams in Java let developers </a:t>
            </a:r>
            <a:r>
              <a:rPr lang="en-US" dirty="0" smtClean="0"/>
              <a:t>express </a:t>
            </a:r>
            <a:r>
              <a:rPr lang="en-US" dirty="0"/>
              <a:t>calculations so that data parallelism can be efficiently </a:t>
            </a:r>
            <a:r>
              <a:rPr lang="en-US" dirty="0" smtClean="0"/>
              <a:t>exploited.</a:t>
            </a:r>
          </a:p>
          <a:p>
            <a:endParaRPr lang="en-US" dirty="0" smtClean="0"/>
          </a:p>
          <a:p>
            <a:r>
              <a:rPr lang="en-US" dirty="0" smtClean="0"/>
              <a:t>New features/methods: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GB" dirty="0" err="1">
                <a:latin typeface="Consolas"/>
                <a:cs typeface="Consolas"/>
              </a:rPr>
              <a:t>dropWhile</a:t>
            </a:r>
            <a:r>
              <a:rPr lang="en-GB" dirty="0">
                <a:latin typeface="Consolas"/>
                <a:cs typeface="Consolas"/>
              </a:rPr>
              <a:t>()/</a:t>
            </a:r>
            <a:r>
              <a:rPr lang="en-GB" dirty="0" err="1">
                <a:latin typeface="Consolas"/>
                <a:cs typeface="Consolas"/>
              </a:rPr>
              <a:t>takeWhile</a:t>
            </a:r>
            <a:r>
              <a:rPr lang="en-GB" dirty="0" smtClean="0">
                <a:latin typeface="Consolas"/>
                <a:cs typeface="Consolas"/>
              </a:rPr>
              <a:t>()</a:t>
            </a:r>
          </a:p>
          <a:p>
            <a:pPr lvl="1"/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conditionally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take and drop items from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Stream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like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skip/limit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but uses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Predicate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rather than 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number)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GB" dirty="0"/>
          </a:p>
          <a:p>
            <a:r>
              <a:rPr lang="en-GB" dirty="0"/>
              <a:t>Improved </a:t>
            </a:r>
            <a:r>
              <a:rPr lang="en-GB" dirty="0">
                <a:latin typeface="Consolas"/>
                <a:cs typeface="Consolas"/>
              </a:rPr>
              <a:t>iterate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Enables a stream to be more like a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for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loop</a:t>
            </a:r>
          </a:p>
          <a:p>
            <a:pPr lvl="1"/>
            <a:endParaRPr lang="en-GB" dirty="0"/>
          </a:p>
          <a:p>
            <a:r>
              <a:rPr lang="en-GB" dirty="0"/>
              <a:t>Parallel </a:t>
            </a:r>
            <a:r>
              <a:rPr lang="en-GB" dirty="0" err="1">
                <a:latin typeface="Consolas"/>
                <a:cs typeface="Consolas"/>
              </a:rPr>
              <a:t>Files.lines</a:t>
            </a:r>
            <a:r>
              <a:rPr lang="en-GB" dirty="0">
                <a:latin typeface="Consolas"/>
                <a:cs typeface="Consolas"/>
              </a:rPr>
              <a:t>()</a:t>
            </a:r>
          </a:p>
          <a:p>
            <a:pPr lvl="1"/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Memory mapped, divided on line break boundary</a:t>
            </a:r>
          </a:p>
          <a:p>
            <a:pPr lvl="1"/>
            <a:endParaRPr lang="en-GB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GB" dirty="0"/>
              <a:t>Stream from </a:t>
            </a:r>
            <a:r>
              <a:rPr lang="en-GB" dirty="0" smtClean="0">
                <a:latin typeface="Consolas"/>
                <a:cs typeface="Consolas"/>
              </a:rPr>
              <a:t>Optional</a:t>
            </a:r>
          </a:p>
          <a:p>
            <a:r>
              <a:rPr lang="en-US" dirty="0" smtClean="0"/>
              <a:t>      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Create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stream from a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nullable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value</a:t>
            </a:r>
            <a:endParaRPr lang="en-GB" dirty="0">
              <a:solidFill>
                <a:schemeClr val="tx1">
                  <a:lumMod val="50000"/>
                  <a:lumOff val="50000"/>
                </a:schemeClr>
              </a:solidFill>
              <a:latin typeface="Consolas"/>
              <a:cs typeface="Consolas"/>
            </a:endParaRPr>
          </a:p>
          <a:p>
            <a:pPr lvl="1"/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= Stream </a:t>
            </a:r>
            <a:r>
              <a:rPr lang="en-GB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zero or one 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element</a:t>
            </a:r>
            <a:endParaRPr lang="en-US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20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Convenience </a:t>
            </a:r>
            <a:r>
              <a:rPr lang="nl-NL" dirty="0" err="1" smtClean="0"/>
              <a:t>Factory</a:t>
            </a:r>
            <a:r>
              <a:rPr lang="nl-NL" dirty="0" smtClean="0"/>
              <a:t> </a:t>
            </a:r>
            <a:r>
              <a:rPr lang="nl-NL" dirty="0" err="1" smtClean="0"/>
              <a:t>Methods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 (JEP 269)</a:t>
            </a:r>
            <a:endParaRPr lang="nl-NL" dirty="0"/>
          </a:p>
        </p:txBody>
      </p:sp>
      <p:sp>
        <p:nvSpPr>
          <p:cNvPr id="10" name="Text Placeholder 2"/>
          <p:cNvSpPr>
            <a:spLocks noGrp="1"/>
          </p:cNvSpPr>
          <p:nvPr/>
        </p:nvSpPr>
        <p:spPr bwMode="auto">
          <a:xfrm>
            <a:off x="594808" y="929628"/>
            <a:ext cx="8259184" cy="1139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xmlns:lc="http://schemas.openxmlformats.org/drawingml/2006/lockedCanvas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268288" indent="-268288" algn="l" defTabSz="45717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A47C1"/>
              </a:buClr>
              <a:buSzPct val="86000"/>
              <a:buFont typeface="Wingdings" charset="0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65114" indent="-236526" algn="l" defTabSz="45717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A47C1"/>
              </a:buClr>
              <a:buFont typeface="Arial" charset="0"/>
              <a:buChar char="–"/>
              <a:defRPr sz="2400" kern="1200">
                <a:solidFill>
                  <a:srgbClr val="7F7F7F"/>
                </a:solidFill>
                <a:latin typeface="+mn-lt"/>
                <a:ea typeface="ＭＳ Ｐゴシック" charset="0"/>
                <a:cs typeface="+mn-cs"/>
              </a:defRPr>
            </a:lvl2pPr>
            <a:lvl3pPr marL="776248" indent="-182554" algn="l" defTabSz="45717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A47C1"/>
              </a:buClr>
              <a:buFont typeface="Wingdings" charset="0"/>
              <a:buChar char="§"/>
              <a:defRPr sz="2000" kern="1200">
                <a:solidFill>
                  <a:srgbClr val="7F7F7F"/>
                </a:solidFill>
                <a:latin typeface="+mn-lt"/>
                <a:ea typeface="ＭＳ Ｐゴシック" charset="0"/>
                <a:cs typeface="+mn-cs"/>
              </a:defRPr>
            </a:lvl3pPr>
            <a:lvl4pPr marL="1096907" indent="-200015" algn="l" defTabSz="45717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A47C1"/>
              </a:buClr>
              <a:buFont typeface="Arial" charset="0"/>
              <a:buChar char="–"/>
              <a:defRPr sz="2000" kern="1200">
                <a:solidFill>
                  <a:srgbClr val="7F7F7F"/>
                </a:solidFill>
                <a:latin typeface="+mn-lt"/>
                <a:ea typeface="ＭＳ Ｐゴシック" charset="0"/>
                <a:cs typeface="+mn-cs"/>
              </a:defRPr>
            </a:lvl4pPr>
            <a:lvl5pPr marL="1415977" indent="-200015" algn="l" defTabSz="457177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3A47C1"/>
              </a:buClr>
              <a:buSzPct val="95000"/>
              <a:buFont typeface="Lucida Grande" charset="0"/>
              <a:buChar char="&gt;"/>
              <a:defRPr sz="2000" kern="1200">
                <a:solidFill>
                  <a:srgbClr val="7F7F7F"/>
                </a:solidFill>
                <a:latin typeface="+mn-lt"/>
                <a:ea typeface="ＭＳ Ｐゴシック" charset="0"/>
                <a:cs typeface="+mn-cs"/>
              </a:defRPr>
            </a:lvl5pPr>
            <a:lvl6pPr marL="2514471" indent="-228588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48" indent="-228588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5" indent="-228588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1" indent="-228588" algn="l" defTabSz="457177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300" dirty="0">
                <a:latin typeface="+mj-lt"/>
              </a:rPr>
              <a:t>Static factory methods on </a:t>
            </a:r>
            <a:r>
              <a:rPr lang="en-GB" sz="1300" dirty="0">
                <a:latin typeface="+mj-lt"/>
                <a:cs typeface="Consolas"/>
              </a:rPr>
              <a:t>List</a:t>
            </a:r>
            <a:r>
              <a:rPr lang="en-GB" sz="1300" dirty="0">
                <a:latin typeface="+mj-lt"/>
              </a:rPr>
              <a:t>, </a:t>
            </a:r>
            <a:r>
              <a:rPr lang="en-GB" sz="1300" dirty="0">
                <a:latin typeface="+mj-lt"/>
                <a:cs typeface="Consolas"/>
              </a:rPr>
              <a:t>Set</a:t>
            </a:r>
            <a:r>
              <a:rPr lang="en-GB" sz="1300" dirty="0">
                <a:latin typeface="+mj-lt"/>
              </a:rPr>
              <a:t> and </a:t>
            </a:r>
            <a:r>
              <a:rPr lang="en-GB" sz="1300" dirty="0">
                <a:latin typeface="+mj-lt"/>
                <a:cs typeface="Consolas"/>
              </a:rPr>
              <a:t>Map</a:t>
            </a:r>
            <a:r>
              <a:rPr lang="en-GB" sz="1300" dirty="0">
                <a:latin typeface="+mj-lt"/>
              </a:rPr>
              <a:t> interfaces</a:t>
            </a:r>
          </a:p>
          <a:p>
            <a:pPr lvl="1"/>
            <a:r>
              <a:rPr lang="en-GB" sz="1300" dirty="0">
                <a:latin typeface="+mj-lt"/>
              </a:rPr>
              <a:t>Create compact, immutable instances</a:t>
            </a:r>
          </a:p>
          <a:p>
            <a:pPr lvl="1"/>
            <a:r>
              <a:rPr lang="en-GB" sz="1300" dirty="0">
                <a:latin typeface="+mj-lt"/>
              </a:rPr>
              <a:t>0 to 10 element overloaded versions</a:t>
            </a:r>
          </a:p>
          <a:p>
            <a:pPr lvl="1"/>
            <a:r>
              <a:rPr lang="en-GB" sz="1300" dirty="0">
                <a:latin typeface="+mj-lt"/>
              </a:rPr>
              <a:t>Plus varargs version for arbitary number of elements</a:t>
            </a:r>
          </a:p>
        </p:txBody>
      </p:sp>
      <p:sp>
        <p:nvSpPr>
          <p:cNvPr id="6" name="Rechthoek 5"/>
          <p:cNvSpPr/>
          <p:nvPr/>
        </p:nvSpPr>
        <p:spPr>
          <a:xfrm>
            <a:off x="832338" y="2069123"/>
            <a:ext cx="4572000" cy="113107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latin typeface="Consolas"/>
                <a:cs typeface="Consolas"/>
              </a:rPr>
              <a:t>Set&lt;String&gt; set = new </a:t>
            </a:r>
            <a:r>
              <a:rPr lang="en-GB" dirty="0" err="1">
                <a:latin typeface="Consolas"/>
                <a:cs typeface="Consolas"/>
              </a:rPr>
              <a:t>HashSet</a:t>
            </a:r>
            <a:r>
              <a:rPr lang="en-GB" dirty="0">
                <a:latin typeface="Consolas"/>
                <a:cs typeface="Consolas"/>
              </a:rPr>
              <a:t>&lt;&gt;();</a:t>
            </a:r>
          </a:p>
          <a:p>
            <a:r>
              <a:rPr lang="en-GB" dirty="0" err="1">
                <a:latin typeface="Consolas"/>
                <a:cs typeface="Consolas"/>
              </a:rPr>
              <a:t>set.add</a:t>
            </a:r>
            <a:r>
              <a:rPr lang="en-GB" dirty="0">
                <a:latin typeface="Consolas"/>
                <a:cs typeface="Consolas"/>
              </a:rPr>
              <a:t>("a");</a:t>
            </a:r>
          </a:p>
          <a:p>
            <a:r>
              <a:rPr lang="en-GB" dirty="0" err="1">
                <a:latin typeface="Consolas"/>
                <a:cs typeface="Consolas"/>
              </a:rPr>
              <a:t>set.add</a:t>
            </a:r>
            <a:r>
              <a:rPr lang="en-GB" dirty="0">
                <a:latin typeface="Consolas"/>
                <a:cs typeface="Consolas"/>
              </a:rPr>
              <a:t>("b");</a:t>
            </a:r>
          </a:p>
          <a:p>
            <a:r>
              <a:rPr lang="en-GB" dirty="0" err="1">
                <a:latin typeface="Consolas"/>
                <a:cs typeface="Consolas"/>
              </a:rPr>
              <a:t>set.add</a:t>
            </a:r>
            <a:r>
              <a:rPr lang="en-GB" dirty="0">
                <a:latin typeface="Consolas"/>
                <a:cs typeface="Consolas"/>
              </a:rPr>
              <a:t>("c");</a:t>
            </a:r>
          </a:p>
          <a:p>
            <a:r>
              <a:rPr lang="en-GB" dirty="0">
                <a:latin typeface="Consolas"/>
                <a:cs typeface="Consolas"/>
              </a:rPr>
              <a:t>set = </a:t>
            </a:r>
            <a:r>
              <a:rPr lang="en-GB" dirty="0" err="1">
                <a:latin typeface="Consolas"/>
                <a:cs typeface="Consolas"/>
              </a:rPr>
              <a:t>Collections.unmodifiableSet</a:t>
            </a:r>
            <a:r>
              <a:rPr lang="en-GB" dirty="0">
                <a:latin typeface="Consolas"/>
                <a:cs typeface="Consolas"/>
              </a:rPr>
              <a:t>(set);</a:t>
            </a:r>
            <a:endParaRPr lang="en-GB" dirty="0">
              <a:latin typeface="Consolas"/>
              <a:cs typeface="Consolas"/>
            </a:endParaRPr>
          </a:p>
        </p:txBody>
      </p:sp>
      <p:sp>
        <p:nvSpPr>
          <p:cNvPr id="7" name="Rechthoek 6"/>
          <p:cNvSpPr/>
          <p:nvPr/>
        </p:nvSpPr>
        <p:spPr>
          <a:xfrm>
            <a:off x="896814" y="3537760"/>
            <a:ext cx="396775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latin typeface="Consolas"/>
                <a:cs typeface="Consolas"/>
              </a:rPr>
              <a:t>Set&lt;String&gt; set = Set.of("a", "b", "c");</a:t>
            </a:r>
            <a:endParaRPr lang="en-GB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2019698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Project </a:t>
            </a:r>
            <a:r>
              <a:rPr lang="nl-NL" dirty="0" err="1" smtClean="0"/>
              <a:t>Milling</a:t>
            </a:r>
            <a:r>
              <a:rPr lang="nl-NL" dirty="0" smtClean="0"/>
              <a:t> </a:t>
            </a:r>
            <a:r>
              <a:rPr lang="nl-NL" dirty="0" err="1" smtClean="0"/>
              <a:t>coin</a:t>
            </a:r>
            <a:r>
              <a:rPr lang="nl-NL" dirty="0" smtClean="0"/>
              <a:t> (JEP 213)</a:t>
            </a:r>
            <a:endParaRPr lang="nl-NL" dirty="0"/>
          </a:p>
        </p:txBody>
      </p:sp>
      <p:sp>
        <p:nvSpPr>
          <p:cNvPr id="5" name="Rechthoek 4"/>
          <p:cNvSpPr/>
          <p:nvPr/>
        </p:nvSpPr>
        <p:spPr>
          <a:xfrm>
            <a:off x="719999" y="996462"/>
            <a:ext cx="770400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Single underscore no longer valid as identifier</a:t>
            </a:r>
          </a:p>
          <a:p>
            <a:pPr lvl="1"/>
            <a:r>
              <a:rPr lang="en-GB" dirty="0"/>
              <a:t>Ready for use in </a:t>
            </a:r>
            <a:r>
              <a:rPr lang="en-GB" dirty="0" smtClean="0"/>
              <a:t>Lambdas</a:t>
            </a:r>
          </a:p>
          <a:p>
            <a:pPr lvl="1"/>
            <a:endParaRPr lang="en-GB" dirty="0"/>
          </a:p>
          <a:p>
            <a:r>
              <a:rPr lang="en-GB" dirty="0"/>
              <a:t>Private methods in interfaces</a:t>
            </a:r>
          </a:p>
          <a:p>
            <a:pPr lvl="1"/>
            <a:r>
              <a:rPr lang="en-GB" dirty="0"/>
              <a:t>Multiple inheritance of behaviour makes this </a:t>
            </a:r>
            <a:r>
              <a:rPr lang="en-GB" dirty="0" smtClean="0"/>
              <a:t>logical</a:t>
            </a:r>
          </a:p>
          <a:p>
            <a:pPr lvl="1"/>
            <a:endParaRPr lang="en-GB" dirty="0"/>
          </a:p>
          <a:p>
            <a:r>
              <a:rPr lang="en-GB" dirty="0"/>
              <a:t>Effectively final variables in try-with-resources</a:t>
            </a:r>
          </a:p>
          <a:p>
            <a:pPr lvl="1"/>
            <a:r>
              <a:rPr lang="en-GB" dirty="0"/>
              <a:t>Variables from outside </a:t>
            </a:r>
            <a:r>
              <a:rPr lang="en-GB" dirty="0">
                <a:latin typeface="Consolas"/>
                <a:cs typeface="Consolas"/>
              </a:rPr>
              <a:t>try</a:t>
            </a:r>
            <a:r>
              <a:rPr lang="en-GB" dirty="0"/>
              <a:t> </a:t>
            </a:r>
            <a:r>
              <a:rPr lang="en-GB" dirty="0" smtClean="0"/>
              <a:t>block</a:t>
            </a:r>
          </a:p>
          <a:p>
            <a:pPr lvl="1"/>
            <a:endParaRPr lang="en-GB" dirty="0"/>
          </a:p>
          <a:p>
            <a:r>
              <a:rPr lang="en-GB" dirty="0"/>
              <a:t>Allow </a:t>
            </a:r>
            <a:r>
              <a:rPr lang="en-GB" dirty="0">
                <a:latin typeface="Consolas"/>
                <a:cs typeface="Consolas"/>
              </a:rPr>
              <a:t>@</a:t>
            </a:r>
            <a:r>
              <a:rPr lang="en-GB" dirty="0" err="1">
                <a:latin typeface="Consolas"/>
                <a:cs typeface="Consolas"/>
              </a:rPr>
              <a:t>SafeVarargs</a:t>
            </a:r>
            <a:r>
              <a:rPr lang="en-GB" dirty="0"/>
              <a:t> on private instance methods</a:t>
            </a:r>
          </a:p>
          <a:p>
            <a:pPr lvl="1"/>
            <a:r>
              <a:rPr lang="en-GB" dirty="0"/>
              <a:t>In addition to constructors, final and static </a:t>
            </a:r>
            <a:r>
              <a:rPr lang="en-GB" dirty="0" smtClean="0"/>
              <a:t>methods</a:t>
            </a:r>
          </a:p>
          <a:p>
            <a:pPr lvl="1"/>
            <a:endParaRPr lang="en-GB" dirty="0"/>
          </a:p>
          <a:p>
            <a:r>
              <a:rPr lang="en-GB" dirty="0"/>
              <a:t>Diamond operator with anonymous classes</a:t>
            </a:r>
          </a:p>
          <a:p>
            <a:pPr lvl="1"/>
            <a:r>
              <a:rPr lang="en-GB" dirty="0"/>
              <a:t>Extending type inference further</a:t>
            </a:r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8184" y="896815"/>
            <a:ext cx="3632905" cy="823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19422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Project </a:t>
            </a:r>
            <a:r>
              <a:rPr lang="nl-NL" dirty="0" err="1" smtClean="0"/>
              <a:t>Nashorn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661384" y="792000"/>
            <a:ext cx="7826124" cy="3670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lightweight </a:t>
            </a:r>
            <a:r>
              <a:rPr lang="en-US" b="1" dirty="0"/>
              <a:t>JavaScript</a:t>
            </a:r>
            <a:r>
              <a:rPr lang="en-US" dirty="0"/>
              <a:t> runtime for </a:t>
            </a:r>
            <a:r>
              <a:rPr lang="en-US" dirty="0" smtClean="0"/>
              <a:t>Java, delivered in Java 8</a:t>
            </a:r>
          </a:p>
          <a:p>
            <a:endParaRPr lang="en-US" dirty="0" smtClean="0"/>
          </a:p>
          <a:p>
            <a:r>
              <a:rPr lang="en-US" dirty="0" smtClean="0"/>
              <a:t>JEP 236 </a:t>
            </a:r>
          </a:p>
          <a:p>
            <a:r>
              <a:rPr lang="nl-NL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JDK 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9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includes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parser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API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Nashorn’s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ECMAScript</a:t>
            </a:r>
            <a:r>
              <a:rPr lang="nl-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syntax tree. </a:t>
            </a:r>
            <a:endParaRPr lang="nl-NL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package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jdk.nashorn.api.tree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contains the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Nashorn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parser API</a:t>
            </a:r>
            <a:endParaRPr lang="nl-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dirty="0" smtClean="0"/>
          </a:p>
          <a:p>
            <a:r>
              <a:rPr lang="nl-NL" dirty="0" smtClean="0"/>
              <a:t>JEP 292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Implements many new features introduced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ECMAScript 6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Template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strings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let,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const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block 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Iterators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for..of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loops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Map, Set,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WeakMap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WeakSet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Symbols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Binary and octal literals</a:t>
            </a:r>
          </a:p>
          <a:p>
            <a:endParaRPr lang="nl-NL" dirty="0" smtClean="0"/>
          </a:p>
          <a:p>
            <a:endParaRPr lang="nl-NL" sz="1000" dirty="0" smtClean="0"/>
          </a:p>
          <a:p>
            <a:r>
              <a:rPr lang="nl-NL" sz="1000" dirty="0" smtClean="0"/>
              <a:t>The </a:t>
            </a:r>
            <a:r>
              <a:rPr lang="nl-NL" sz="1000" dirty="0"/>
              <a:t>API </a:t>
            </a:r>
            <a:r>
              <a:rPr lang="nl-NL" sz="1000" dirty="0" err="1"/>
              <a:t>enables</a:t>
            </a:r>
            <a:r>
              <a:rPr lang="nl-NL" sz="1000" dirty="0"/>
              <a:t> </a:t>
            </a:r>
            <a:r>
              <a:rPr lang="nl-NL" sz="1000" dirty="0" err="1"/>
              <a:t>ECMAScript</a:t>
            </a:r>
            <a:r>
              <a:rPr lang="nl-NL" sz="1000" dirty="0"/>
              <a:t> code analysis </a:t>
            </a:r>
            <a:r>
              <a:rPr lang="nl-NL" sz="1000" dirty="0" err="1"/>
              <a:t>by</a:t>
            </a:r>
            <a:r>
              <a:rPr lang="nl-NL" sz="1000" dirty="0"/>
              <a:t> </a:t>
            </a:r>
            <a:r>
              <a:rPr lang="nl-NL" sz="1000" dirty="0" err="1"/>
              <a:t>IDEs</a:t>
            </a:r>
            <a:r>
              <a:rPr lang="nl-NL" sz="1000" dirty="0"/>
              <a:t> </a:t>
            </a:r>
            <a:r>
              <a:rPr lang="nl-NL" sz="1000" dirty="0" err="1"/>
              <a:t>and</a:t>
            </a:r>
            <a:r>
              <a:rPr lang="nl-NL" sz="1000" dirty="0"/>
              <a:t> server-side </a:t>
            </a:r>
            <a:r>
              <a:rPr lang="nl-NL" sz="1000" dirty="0" err="1"/>
              <a:t>frameworks</a:t>
            </a:r>
            <a:r>
              <a:rPr lang="nl-NL" sz="1000" dirty="0"/>
              <a:t> without </a:t>
            </a:r>
            <a:r>
              <a:rPr lang="nl-NL" sz="1000" dirty="0" err="1"/>
              <a:t>depending</a:t>
            </a:r>
            <a:r>
              <a:rPr lang="nl-NL" sz="1000" dirty="0"/>
              <a:t> on Project </a:t>
            </a:r>
            <a:r>
              <a:rPr lang="nl-NL" sz="1000" dirty="0" err="1"/>
              <a:t>Nashorn’s</a:t>
            </a:r>
            <a:r>
              <a:rPr lang="nl-NL" sz="1000" dirty="0"/>
              <a:t> </a:t>
            </a:r>
            <a:r>
              <a:rPr lang="nl-NL" sz="1000" dirty="0" err="1"/>
              <a:t>internal</a:t>
            </a:r>
            <a:r>
              <a:rPr lang="nl-NL" sz="1000" dirty="0"/>
              <a:t> </a:t>
            </a:r>
            <a:r>
              <a:rPr lang="nl-NL" sz="1000" dirty="0" err="1"/>
              <a:t>implementation</a:t>
            </a:r>
            <a:r>
              <a:rPr lang="nl-NL" sz="1000" dirty="0"/>
              <a:t> classes</a:t>
            </a:r>
            <a:r>
              <a:rPr lang="nl-NL" sz="1000" dirty="0" smtClean="0"/>
              <a:t>.</a:t>
            </a:r>
            <a:endParaRPr lang="en-US" sz="1000" dirty="0" smtClean="0"/>
          </a:p>
        </p:txBody>
      </p:sp>
    </p:spTree>
    <p:extLst>
      <p:ext uri="{BB962C8B-B14F-4D97-AF65-F5344CB8AC3E}">
        <p14:creationId xmlns:p14="http://schemas.microsoft.com/office/powerpoint/2010/main" val="1075995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New Version-String </a:t>
            </a:r>
            <a:r>
              <a:rPr lang="nl-NL" dirty="0" err="1" smtClean="0"/>
              <a:t>scheme</a:t>
            </a:r>
            <a:r>
              <a:rPr lang="nl-NL" dirty="0" smtClean="0"/>
              <a:t> (JEP 223)</a:t>
            </a:r>
            <a:endParaRPr lang="nl-NL" dirty="0"/>
          </a:p>
        </p:txBody>
      </p:sp>
      <p:sp>
        <p:nvSpPr>
          <p:cNvPr id="7" name="Tekstvak 6"/>
          <p:cNvSpPr txBox="1"/>
          <p:nvPr/>
        </p:nvSpPr>
        <p:spPr>
          <a:xfrm>
            <a:off x="1125415" y="1143000"/>
            <a:ext cx="456613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nl-NL" sz="1300" dirty="0" err="1" smtClean="0"/>
          </a:p>
        </p:txBody>
      </p:sp>
      <p:sp>
        <p:nvSpPr>
          <p:cNvPr id="10" name="Rechthoek 9"/>
          <p:cNvSpPr/>
          <p:nvPr/>
        </p:nvSpPr>
        <p:spPr>
          <a:xfrm>
            <a:off x="664010" y="732624"/>
            <a:ext cx="8151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 new simplified </a:t>
            </a:r>
            <a:r>
              <a:rPr lang="en-US" dirty="0"/>
              <a:t>version-string format that helps to clearly distinguish major, minor, security, and patch update releases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The new version-string format is as follows:</a:t>
            </a:r>
            <a:endParaRPr lang="en-US" dirty="0">
              <a:effectLst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0" y="-138499"/>
            <a:ext cx="80150" cy="276999"/>
          </a:xfrm>
          <a:prstGeom prst="rect">
            <a:avLst/>
          </a:prstGeom>
          <a:solidFill>
            <a:srgbClr val="F5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nl-NL" altLang="nl-NL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hthoek 11"/>
          <p:cNvSpPr/>
          <p:nvPr/>
        </p:nvSpPr>
        <p:spPr>
          <a:xfrm>
            <a:off x="645373" y="2841932"/>
            <a:ext cx="7778627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NL" altLang="nl-NL" sz="900" dirty="0">
                <a:solidFill>
                  <a:srgbClr val="1D5AAB"/>
                </a:solidFill>
                <a:latin typeface="menlo"/>
                <a:cs typeface="Arial" pitchFamily="34" charset="0"/>
              </a:rPr>
              <a:t>$MAJOR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is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version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number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that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is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incremented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for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a major release,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for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example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JDK 9,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which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contains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significant new features as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specified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by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Java SE platform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specification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. A major release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contains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new features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and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changes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to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existing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features,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which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are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planned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and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announced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well in advance</a:t>
            </a:r>
            <a:r>
              <a:rPr lang="nl-NL" altLang="nl-NL" sz="1000" dirty="0" smtClean="0">
                <a:solidFill>
                  <a:srgbClr val="6F6F6F"/>
                </a:solidFill>
                <a:latin typeface="inherit"/>
                <a:cs typeface="Arial" pitchFamily="34" charset="0"/>
              </a:rPr>
              <a:t>.</a:t>
            </a:r>
          </a:p>
          <a:p>
            <a:pPr lvl="0" defTabSz="914400" fontAlgn="base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nl-NL" altLang="nl-NL" sz="800" dirty="0">
              <a:solidFill>
                <a:srgbClr val="999999"/>
              </a:solidFill>
              <a:latin typeface="Arial" pitchFamily="34" charset="0"/>
              <a:cs typeface="Arial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NL" altLang="nl-NL" sz="900" dirty="0">
                <a:solidFill>
                  <a:srgbClr val="1D5AAB"/>
                </a:solidFill>
                <a:latin typeface="menlo"/>
                <a:cs typeface="Arial" pitchFamily="34" charset="0"/>
              </a:rPr>
              <a:t>$MINOR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is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version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number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that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is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incremented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for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each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minor update,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such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as bug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fixes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,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revisions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to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standard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APIs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, or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implementation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of features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outside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scope of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relevant platform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specifications</a:t>
            </a:r>
            <a:r>
              <a:rPr lang="nl-NL" altLang="nl-NL" sz="1000" dirty="0" smtClean="0">
                <a:solidFill>
                  <a:srgbClr val="6F6F6F"/>
                </a:solidFill>
                <a:latin typeface="inherit"/>
                <a:cs typeface="Arial" pitchFamily="34" charset="0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nl-NL" altLang="nl-NL" sz="800" dirty="0">
              <a:solidFill>
                <a:srgbClr val="999999"/>
              </a:solidFill>
              <a:latin typeface="Arial" pitchFamily="34" charset="0"/>
              <a:cs typeface="Arial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NL" altLang="nl-NL" sz="900" dirty="0">
                <a:solidFill>
                  <a:srgbClr val="1D5AAB"/>
                </a:solidFill>
                <a:latin typeface="menlo"/>
                <a:cs typeface="Arial" pitchFamily="34" charset="0"/>
              </a:rPr>
              <a:t>$SECURITY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is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version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number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that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is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incremented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for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a security-update release,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which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contains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critical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fixes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,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including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those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necessary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to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improve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security</a:t>
            </a:r>
            <a:r>
              <a:rPr lang="nl-NL" altLang="nl-NL" sz="1000" dirty="0" smtClean="0">
                <a:solidFill>
                  <a:srgbClr val="6F6F6F"/>
                </a:solidFill>
                <a:latin typeface="inherit"/>
                <a:cs typeface="Arial" pitchFamily="34" charset="0"/>
              </a:rPr>
              <a:t>.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nl-NL" altLang="nl-NL" sz="800" dirty="0">
              <a:solidFill>
                <a:srgbClr val="999999"/>
              </a:solidFill>
              <a:latin typeface="Arial" pitchFamily="34" charset="0"/>
              <a:cs typeface="Arial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nl-NL" altLang="nl-NL" sz="900" dirty="0">
                <a:solidFill>
                  <a:srgbClr val="1D5AAB"/>
                </a:solidFill>
                <a:latin typeface="menlo"/>
                <a:cs typeface="Arial" pitchFamily="34" charset="0"/>
              </a:rPr>
              <a:t>$PATCH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is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the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version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number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that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is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incremented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for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a release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containing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security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and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high-priority customer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fixes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that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have been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tested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 </a:t>
            </a:r>
            <a:r>
              <a:rPr lang="nl-NL" altLang="nl-NL" sz="1000" dirty="0" err="1">
                <a:solidFill>
                  <a:srgbClr val="6F6F6F"/>
                </a:solidFill>
                <a:latin typeface="inherit"/>
                <a:cs typeface="Arial" pitchFamily="34" charset="0"/>
              </a:rPr>
              <a:t>together</a:t>
            </a:r>
            <a:r>
              <a:rPr lang="nl-NL" altLang="nl-NL" sz="1000" dirty="0">
                <a:solidFill>
                  <a:srgbClr val="6F6F6F"/>
                </a:solidFill>
                <a:latin typeface="inherit"/>
                <a:cs typeface="Arial" pitchFamily="34" charset="0"/>
              </a:rPr>
              <a:t>.</a:t>
            </a:r>
            <a:endParaRPr lang="nl-NL" dirty="0"/>
          </a:p>
        </p:txBody>
      </p:sp>
      <p:sp>
        <p:nvSpPr>
          <p:cNvPr id="13" name="Rechthoek 12"/>
          <p:cNvSpPr/>
          <p:nvPr/>
        </p:nvSpPr>
        <p:spPr>
          <a:xfrm>
            <a:off x="2237642" y="1957183"/>
            <a:ext cx="331065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/>
              <a:t>$MAJOR.$MINOR.$SECURITY.$PATCH</a:t>
            </a:r>
          </a:p>
        </p:txBody>
      </p:sp>
    </p:spTree>
    <p:extLst>
      <p:ext uri="{BB962C8B-B14F-4D97-AF65-F5344CB8AC3E}">
        <p14:creationId xmlns:p14="http://schemas.microsoft.com/office/powerpoint/2010/main" val="1724624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HTTP/2 </a:t>
            </a:r>
            <a:r>
              <a:rPr lang="nl-NL" dirty="0" err="1" smtClean="0"/>
              <a:t>client</a:t>
            </a:r>
            <a:r>
              <a:rPr lang="nl-NL" dirty="0" smtClean="0"/>
              <a:t> API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661384" y="881758"/>
            <a:ext cx="782612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Upgrade </a:t>
            </a:r>
            <a:r>
              <a:rPr lang="en-US" dirty="0"/>
              <a:t>to the web’s core HTTP </a:t>
            </a:r>
            <a:r>
              <a:rPr lang="en-US" dirty="0" smtClean="0"/>
              <a:t>protocol</a:t>
            </a:r>
          </a:p>
          <a:p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replace the </a:t>
            </a:r>
            <a:r>
              <a:rPr lang="en-US" dirty="0" err="1"/>
              <a:t>HttpURLConnection</a:t>
            </a:r>
            <a:r>
              <a:rPr lang="en-US" dirty="0"/>
              <a:t> API</a:t>
            </a:r>
          </a:p>
          <a:p>
            <a:endParaRPr lang="en-US" dirty="0"/>
          </a:p>
          <a:p>
            <a:r>
              <a:rPr lang="en-US" dirty="0" err="1" smtClean="0"/>
              <a:t>WebSocket</a:t>
            </a:r>
            <a:r>
              <a:rPr lang="en-US" dirty="0" smtClean="0"/>
              <a:t> </a:t>
            </a:r>
            <a:r>
              <a:rPr lang="en-US" dirty="0"/>
              <a:t>is supported by the API as well.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5154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Java Development Kit </a:t>
            </a:r>
            <a:r>
              <a:rPr lang="nl-NL" dirty="0" smtClean="0"/>
              <a:t>9: </a:t>
            </a:r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smtClean="0"/>
              <a:t>new features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943706" y="1031630"/>
            <a:ext cx="5779477" cy="3216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smtClean="0"/>
              <a:t>Big new feature is </a:t>
            </a:r>
            <a:r>
              <a:rPr lang="nl-NL" sz="1400" b="1" dirty="0" err="1" smtClean="0"/>
              <a:t>Modularity</a:t>
            </a:r>
            <a:r>
              <a:rPr lang="nl-NL" sz="1400" dirty="0" smtClean="0"/>
              <a:t> </a:t>
            </a:r>
            <a:r>
              <a:rPr lang="nl-NL" sz="1200" dirty="0" smtClean="0"/>
              <a:t>(project </a:t>
            </a:r>
            <a:r>
              <a:rPr lang="nl-NL" sz="1200" dirty="0" err="1" smtClean="0"/>
              <a:t>Jigsaw</a:t>
            </a:r>
            <a:r>
              <a:rPr lang="nl-NL" sz="1200" dirty="0" smtClean="0"/>
              <a:t>)</a:t>
            </a:r>
          </a:p>
          <a:p>
            <a:pPr marL="628650" lvl="1" indent="-285750">
              <a:buFontTx/>
              <a:buChar char="-"/>
            </a:pP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Covers </a:t>
            </a:r>
            <a:r>
              <a:rPr lang="nl-NL" sz="1300" dirty="0" err="1" smtClean="0">
                <a:solidFill>
                  <a:schemeClr val="bg2">
                    <a:lumMod val="75000"/>
                  </a:schemeClr>
                </a:solidFill>
              </a:rPr>
              <a:t>numerous</a:t>
            </a: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 different </a:t>
            </a:r>
            <a:r>
              <a:rPr lang="nl-NL" sz="1300" dirty="0" err="1" smtClean="0">
                <a:solidFill>
                  <a:schemeClr val="bg2">
                    <a:lumMod val="75000"/>
                  </a:schemeClr>
                </a:solidFill>
              </a:rPr>
              <a:t>areas</a:t>
            </a: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: modules</a:t>
            </a: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nl-NL" sz="1300" dirty="0" err="1" smtClean="0">
                <a:solidFill>
                  <a:schemeClr val="bg2">
                    <a:lumMod val="75000"/>
                  </a:schemeClr>
                </a:solidFill>
              </a:rPr>
              <a:t>Jlink</a:t>
            </a: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bg2">
                    <a:lumMod val="75000"/>
                  </a:schemeClr>
                </a:solidFill>
              </a:rPr>
              <a:t>etc</a:t>
            </a:r>
            <a:endParaRPr lang="nl-NL" sz="13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endParaRPr lang="nl-NL" sz="13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smtClean="0"/>
              <a:t>Smaller </a:t>
            </a:r>
            <a:r>
              <a:rPr lang="nl-NL" sz="1300" dirty="0" err="1" smtClean="0"/>
              <a:t>developer</a:t>
            </a:r>
            <a:r>
              <a:rPr lang="nl-NL" sz="1300" dirty="0" smtClean="0"/>
              <a:t> features</a:t>
            </a:r>
          </a:p>
          <a:p>
            <a:pPr marL="628650" lvl="1" indent="-285750">
              <a:buFontTx/>
              <a:buChar char="-"/>
            </a:pP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Streams</a:t>
            </a:r>
          </a:p>
          <a:p>
            <a:pPr marL="628650" lvl="1" indent="-285750">
              <a:buFontTx/>
              <a:buChar char="-"/>
            </a:pP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Jshell</a:t>
            </a:r>
            <a:endParaRPr lang="nl-NL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28650" lvl="1" indent="-285750">
              <a:buFontTx/>
              <a:buChar char="-"/>
            </a:pPr>
            <a:endParaRPr lang="nl-NL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/>
              <a:t>Parser</a:t>
            </a:r>
            <a:r>
              <a:rPr lang="nl-NL" sz="1300" dirty="0"/>
              <a:t> API </a:t>
            </a:r>
            <a:r>
              <a:rPr lang="nl-NL" sz="1300" dirty="0" err="1"/>
              <a:t>for</a:t>
            </a:r>
            <a:r>
              <a:rPr lang="nl-NL" sz="1300" dirty="0"/>
              <a:t> </a:t>
            </a:r>
            <a:r>
              <a:rPr lang="nl-NL" sz="1300" dirty="0" err="1" smtClean="0"/>
              <a:t>Nashorn</a:t>
            </a:r>
            <a:r>
              <a:rPr lang="nl-NL" sz="1300" dirty="0" smtClean="0"/>
              <a:t> (JEP 236)</a:t>
            </a:r>
            <a:endParaRPr lang="nl-NL" sz="1300" dirty="0"/>
          </a:p>
          <a:p>
            <a:pPr marL="285750" indent="-285750">
              <a:buFontTx/>
              <a:buChar char="-"/>
            </a:pPr>
            <a:endParaRPr lang="nl-NL" sz="13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/>
              <a:t>Searchable</a:t>
            </a:r>
            <a:r>
              <a:rPr lang="nl-NL" sz="1300" dirty="0"/>
              <a:t> API </a:t>
            </a:r>
            <a:r>
              <a:rPr lang="nl-NL" sz="1300" dirty="0" err="1"/>
              <a:t>documentation</a:t>
            </a:r>
            <a:r>
              <a:rPr lang="nl-NL" sz="1300" dirty="0"/>
              <a:t> (JEP 225)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l-NL" sz="1300" dirty="0" err="1">
                <a:solidFill>
                  <a:schemeClr val="bg2">
                    <a:lumMod val="75000"/>
                  </a:schemeClr>
                </a:solidFill>
              </a:rPr>
              <a:t>Finally</a:t>
            </a:r>
            <a:r>
              <a:rPr lang="nl-NL" sz="1300" dirty="0">
                <a:solidFill>
                  <a:schemeClr val="bg2">
                    <a:lumMod val="75000"/>
                  </a:schemeClr>
                </a:solidFill>
              </a:rPr>
              <a:t>! Java API enters </a:t>
            </a:r>
            <a:r>
              <a:rPr lang="nl-NL" sz="1300" dirty="0" err="1">
                <a:solidFill>
                  <a:schemeClr val="bg2">
                    <a:lumMod val="75000"/>
                  </a:schemeClr>
                </a:solidFill>
              </a:rPr>
              <a:t>the</a:t>
            </a:r>
            <a:r>
              <a:rPr lang="nl-NL" sz="1300" dirty="0">
                <a:solidFill>
                  <a:schemeClr val="bg2">
                    <a:lumMod val="75000"/>
                  </a:schemeClr>
                </a:solidFill>
              </a:rPr>
              <a:t> 21th </a:t>
            </a:r>
            <a:r>
              <a:rPr lang="nl-NL" sz="1300" dirty="0" err="1">
                <a:solidFill>
                  <a:schemeClr val="bg2">
                    <a:lumMod val="75000"/>
                  </a:schemeClr>
                </a:solidFill>
              </a:rPr>
              <a:t>century</a:t>
            </a:r>
            <a:r>
              <a:rPr lang="nl-NL" sz="1300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  <a:p>
            <a:pPr marL="285750" indent="-285750">
              <a:buFontTx/>
              <a:buChar char="-"/>
            </a:pPr>
            <a:endParaRPr lang="nl-NL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 smtClean="0"/>
              <a:t>Many</a:t>
            </a:r>
            <a:r>
              <a:rPr lang="nl-NL" sz="1300" dirty="0" smtClean="0"/>
              <a:t> smaller performance/</a:t>
            </a:r>
            <a:r>
              <a:rPr lang="nl-NL" sz="1300" dirty="0" err="1" smtClean="0"/>
              <a:t>standards</a:t>
            </a:r>
            <a:r>
              <a:rPr lang="nl-NL" sz="1300" dirty="0" smtClean="0"/>
              <a:t> features</a:t>
            </a:r>
          </a:p>
          <a:p>
            <a:endParaRPr lang="nl-NL" sz="1300" dirty="0"/>
          </a:p>
          <a:p>
            <a:endParaRPr lang="nl-NL" sz="1300" dirty="0" smtClean="0"/>
          </a:p>
          <a:p>
            <a:pPr marL="285750" indent="-285750">
              <a:buFontTx/>
              <a:buChar char="-"/>
            </a:pPr>
            <a:endParaRPr lang="nl-NL" sz="1300" dirty="0" err="1" smtClean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999" y="3458339"/>
            <a:ext cx="1080001" cy="708481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6371492" y="4442302"/>
            <a:ext cx="226255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00" dirty="0"/>
              <a:t>JEP = JDK </a:t>
            </a:r>
            <a:r>
              <a:rPr lang="nl-NL" sz="1000" dirty="0" err="1"/>
              <a:t>enhancement</a:t>
            </a:r>
            <a:r>
              <a:rPr lang="nl-NL" sz="1000" dirty="0"/>
              <a:t> </a:t>
            </a:r>
            <a:r>
              <a:rPr lang="nl-NL" sz="1000" dirty="0" err="1" smtClean="0"/>
              <a:t>proposal</a:t>
            </a:r>
            <a:endParaRPr lang="nl-NL" sz="1000" dirty="0" smtClean="0"/>
          </a:p>
          <a:p>
            <a:r>
              <a:rPr lang="nl-NL" sz="1000" dirty="0" err="1" smtClean="0"/>
              <a:t>Nashorn</a:t>
            </a:r>
            <a:r>
              <a:rPr lang="nl-NL" sz="1000" dirty="0" smtClean="0"/>
              <a:t> = Javascript engine in JDK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1581155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Improved HTML5 and Unicode support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661384" y="975543"/>
            <a:ext cx="78261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Javadoc </a:t>
            </a:r>
            <a:r>
              <a:rPr lang="en-US" dirty="0"/>
              <a:t>documentation tool is enhanced to generate HTML5 markup.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Unicode 8.0 encoding </a:t>
            </a:r>
            <a:r>
              <a:rPr lang="en-US" dirty="0" err="1" smtClean="0"/>
              <a:t>standardis</a:t>
            </a:r>
            <a:r>
              <a:rPr lang="en-US" dirty="0" smtClean="0"/>
              <a:t> </a:t>
            </a:r>
            <a:r>
              <a:rPr lang="en-US" dirty="0"/>
              <a:t>supported as well</a:t>
            </a:r>
            <a:r>
              <a:rPr lang="en-US" dirty="0" smtClean="0"/>
              <a:t>.</a:t>
            </a:r>
          </a:p>
          <a:p>
            <a:r>
              <a:rPr lang="en-US" dirty="0" smtClean="0"/>
              <a:t>	—</a:t>
            </a:r>
            <a:r>
              <a:rPr lang="en-US" dirty="0"/>
              <a:t>which adds 8,000 characters, 10 blocks, and six scripts</a:t>
            </a:r>
            <a:r>
              <a:rPr lang="en-US" dirty="0" smtClean="0"/>
              <a:t>—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03" y="902676"/>
            <a:ext cx="1832097" cy="1832097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47727" y="2571749"/>
            <a:ext cx="739781" cy="73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896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Applet API (JEP 289)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661384" y="946235"/>
            <a:ext cx="782612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Security-conscious </a:t>
            </a:r>
            <a:r>
              <a:rPr lang="en-US" dirty="0"/>
              <a:t>browser makers have been </a:t>
            </a:r>
            <a:r>
              <a:rPr lang="en-US" dirty="0">
                <a:hlinkClick r:id="rId2"/>
              </a:rPr>
              <a:t>removing support for Java browser plug-ins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appletviewer</a:t>
            </a:r>
            <a:r>
              <a:rPr lang="en-US" dirty="0"/>
              <a:t> tool is being deprecated as well</a:t>
            </a:r>
          </a:p>
          <a:p>
            <a:endParaRPr lang="en-US" dirty="0"/>
          </a:p>
          <a:p>
            <a:r>
              <a:rPr lang="en-US" dirty="0" smtClean="0"/>
              <a:t>Now use Java </a:t>
            </a:r>
            <a:r>
              <a:rPr lang="en-US" dirty="0"/>
              <a:t>Web Start, for launching applications from a browser, or installable </a:t>
            </a:r>
            <a:r>
              <a:rPr lang="en-US" dirty="0" smtClean="0"/>
              <a:t>applications.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19899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Deprecated </a:t>
            </a:r>
            <a:br>
              <a:rPr lang="en-US" dirty="0" smtClean="0"/>
            </a:br>
            <a:r>
              <a:rPr lang="nl-NL" dirty="0" smtClean="0"/>
              <a:t>Concurrent </a:t>
            </a:r>
            <a:r>
              <a:rPr lang="nl-NL" dirty="0"/>
              <a:t>Mark </a:t>
            </a:r>
            <a:r>
              <a:rPr lang="nl-NL" dirty="0" err="1"/>
              <a:t>Sweep</a:t>
            </a:r>
            <a:r>
              <a:rPr lang="nl-NL" dirty="0"/>
              <a:t> </a:t>
            </a:r>
            <a:r>
              <a:rPr lang="nl-NL" dirty="0" err="1" smtClean="0"/>
              <a:t>garbage</a:t>
            </a:r>
            <a:r>
              <a:rPr lang="nl-NL" dirty="0" smtClean="0"/>
              <a:t> collector (JEP 291)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661384" y="1122081"/>
            <a:ext cx="7826124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low-pause G1 garbage collector is intended to be a long-term replacement for </a:t>
            </a:r>
            <a:r>
              <a:rPr lang="en-US" dirty="0" smtClean="0"/>
              <a:t>CMS (JEP 248).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Aim is to speed </a:t>
            </a:r>
            <a:r>
              <a:rPr lang="en-US" dirty="0"/>
              <a:t>up the development of other garbage collectors in the </a:t>
            </a:r>
            <a:r>
              <a:rPr lang="en-US" dirty="0" err="1"/>
              <a:t>HotSpot</a:t>
            </a:r>
            <a:r>
              <a:rPr lang="en-US" dirty="0"/>
              <a:t> virtual machine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548139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Removed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661384" y="887619"/>
            <a:ext cx="7826124" cy="1131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Oracle has removed the JVM TI (Tool Interface) </a:t>
            </a:r>
            <a:r>
              <a:rPr lang="en-US" dirty="0" err="1"/>
              <a:t>hprof</a:t>
            </a:r>
            <a:r>
              <a:rPr lang="en-US" dirty="0"/>
              <a:t> (Heap Profiling) agent, which has been superseded in the JVM.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/>
              <a:t>jhat</a:t>
            </a:r>
            <a:r>
              <a:rPr lang="en-US" dirty="0"/>
              <a:t> tool was removed as well, having been made obsolete by superior heap visualizers and analyzers.</a:t>
            </a:r>
            <a:endParaRPr lang="en-US" dirty="0" smtClean="0"/>
          </a:p>
        </p:txBody>
      </p:sp>
      <p:sp>
        <p:nvSpPr>
          <p:cNvPr id="5" name="Rechthoek 4"/>
          <p:cNvSpPr/>
          <p:nvPr/>
        </p:nvSpPr>
        <p:spPr>
          <a:xfrm>
            <a:off x="719999" y="2264245"/>
            <a:ext cx="4572000" cy="18928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/>
              <a:t>JVM TI </a:t>
            </a:r>
            <a:r>
              <a:rPr lang="nl-NL" sz="1300" dirty="0" err="1"/>
              <a:t>hprof</a:t>
            </a:r>
            <a:r>
              <a:rPr lang="nl-NL" sz="1300" dirty="0"/>
              <a:t> agent (JEP 240)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l-NL" sz="1300" dirty="0" err="1">
                <a:solidFill>
                  <a:schemeClr val="bg2">
                    <a:lumMod val="75000"/>
                  </a:schemeClr>
                </a:solidFill>
              </a:rPr>
              <a:t>Only</a:t>
            </a:r>
            <a:r>
              <a:rPr lang="nl-NL" sz="1300" dirty="0">
                <a:solidFill>
                  <a:schemeClr val="bg2">
                    <a:lumMod val="75000"/>
                  </a:schemeClr>
                </a:solidFill>
              </a:rPr>
              <a:t> ever </a:t>
            </a:r>
            <a:r>
              <a:rPr lang="nl-NL" sz="1300" dirty="0" err="1">
                <a:solidFill>
                  <a:schemeClr val="bg2">
                    <a:lumMod val="75000"/>
                  </a:schemeClr>
                </a:solidFill>
              </a:rPr>
              <a:t>intended</a:t>
            </a:r>
            <a:r>
              <a:rPr lang="nl-NL" sz="1300" dirty="0">
                <a:solidFill>
                  <a:schemeClr val="bg2">
                    <a:lumMod val="75000"/>
                  </a:schemeClr>
                </a:solidFill>
              </a:rPr>
              <a:t> as a demo of JVM TI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l-NL" sz="1300" dirty="0" err="1">
                <a:solidFill>
                  <a:schemeClr val="bg2">
                    <a:lumMod val="75000"/>
                  </a:schemeClr>
                </a:solidFill>
              </a:rPr>
              <a:t>Useful</a:t>
            </a:r>
            <a:r>
              <a:rPr lang="nl-NL" sz="1300" dirty="0">
                <a:solidFill>
                  <a:schemeClr val="bg2">
                    <a:lumMod val="75000"/>
                  </a:schemeClr>
                </a:solidFill>
              </a:rPr>
              <a:t> features </a:t>
            </a:r>
            <a:r>
              <a:rPr lang="nl-NL" sz="1300" dirty="0" err="1">
                <a:solidFill>
                  <a:schemeClr val="bg2">
                    <a:lumMod val="75000"/>
                  </a:schemeClr>
                </a:solidFill>
              </a:rPr>
              <a:t>now</a:t>
            </a:r>
            <a:r>
              <a:rPr lang="nl-NL" sz="1300" dirty="0">
                <a:solidFill>
                  <a:schemeClr val="bg2">
                    <a:lumMod val="75000"/>
                  </a:schemeClr>
                </a:solidFill>
              </a:rPr>
              <a:t> in </a:t>
            </a:r>
            <a:r>
              <a:rPr lang="nl-NL" sz="1300" dirty="0" err="1">
                <a:solidFill>
                  <a:schemeClr val="bg2">
                    <a:lumMod val="75000"/>
                  </a:schemeClr>
                </a:solidFill>
              </a:rPr>
              <a:t>other</a:t>
            </a:r>
            <a:r>
              <a:rPr lang="nl-NL" sz="1300" dirty="0">
                <a:solidFill>
                  <a:schemeClr val="bg2">
                    <a:lumMod val="75000"/>
                  </a:schemeClr>
                </a:solidFill>
              </a:rPr>
              <a:t> tools (like </a:t>
            </a:r>
            <a:r>
              <a:rPr lang="nl-NL" sz="1300" dirty="0" err="1">
                <a:solidFill>
                  <a:schemeClr val="bg2">
                    <a:lumMod val="75000"/>
                  </a:schemeClr>
                </a:solidFill>
              </a:rPr>
              <a:t>jmap</a:t>
            </a:r>
            <a:r>
              <a:rPr lang="nl-NL" sz="13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endParaRPr lang="nl-NL" sz="1300" dirty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/>
              <a:t>Jhat</a:t>
            </a:r>
            <a:r>
              <a:rPr lang="nl-NL" sz="1300" dirty="0"/>
              <a:t> tool (JEP 241)</a:t>
            </a:r>
          </a:p>
          <a:p>
            <a:pPr marL="628650" lvl="1" indent="-285750">
              <a:buFontTx/>
              <a:buChar char="-"/>
            </a:pPr>
            <a:r>
              <a:rPr lang="nl-NL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Experimental</a:t>
            </a:r>
            <a:r>
              <a:rPr lang="nl-NL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tool </a:t>
            </a:r>
            <a:r>
              <a:rPr lang="nl-NL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added</a:t>
            </a:r>
            <a:r>
              <a:rPr lang="nl-NL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JDK 6</a:t>
            </a:r>
          </a:p>
          <a:p>
            <a:pPr marL="628650" lvl="1" indent="-285750">
              <a:buFontTx/>
              <a:buChar char="-"/>
            </a:pPr>
            <a:r>
              <a:rPr lang="nl-NL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Unsupported</a:t>
            </a:r>
            <a:endParaRPr lang="nl-NL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28650" lvl="1" indent="-285750">
              <a:buFontTx/>
              <a:buChar char="-"/>
            </a:pPr>
            <a:r>
              <a:rPr lang="nl-NL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Better</a:t>
            </a:r>
            <a:r>
              <a:rPr lang="nl-NL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heap</a:t>
            </a:r>
            <a:r>
              <a:rPr lang="nl-NL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visualization</a:t>
            </a:r>
            <a:r>
              <a:rPr lang="nl-NL" sz="13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tools </a:t>
            </a:r>
            <a:r>
              <a:rPr lang="nl-NL" sz="13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available</a:t>
            </a:r>
            <a:endParaRPr lang="nl-NL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sz="1300" dirty="0"/>
          </a:p>
        </p:txBody>
      </p:sp>
    </p:spTree>
    <p:extLst>
      <p:ext uri="{BB962C8B-B14F-4D97-AF65-F5344CB8AC3E}">
        <p14:creationId xmlns:p14="http://schemas.microsoft.com/office/powerpoint/2010/main" val="31101484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Removed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943706" y="1025768"/>
            <a:ext cx="5779477" cy="2600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smtClean="0"/>
              <a:t>6 </a:t>
            </a:r>
            <a:r>
              <a:rPr lang="nl-NL" sz="1300" dirty="0" err="1" smtClean="0"/>
              <a:t>deprecated</a:t>
            </a:r>
            <a:r>
              <a:rPr lang="nl-NL" sz="1300" dirty="0" smtClean="0"/>
              <a:t> </a:t>
            </a:r>
            <a:r>
              <a:rPr lang="nl-NL" sz="1300" dirty="0" err="1" smtClean="0"/>
              <a:t>APIs</a:t>
            </a:r>
            <a:r>
              <a:rPr lang="nl-NL" sz="1300" dirty="0" smtClean="0"/>
              <a:t> (JEP 261)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{</a:t>
            </a:r>
            <a:r>
              <a:rPr lang="nl-NL" sz="1300" dirty="0" err="1" smtClean="0">
                <a:solidFill>
                  <a:schemeClr val="bg2">
                    <a:lumMod val="75000"/>
                  </a:schemeClr>
                </a:solidFill>
              </a:rPr>
              <a:t>Add</a:t>
            </a: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nl-NL" sz="1300" dirty="0" err="1" smtClean="0">
                <a:solidFill>
                  <a:schemeClr val="bg2">
                    <a:lumMod val="75000"/>
                  </a:schemeClr>
                </a:solidFill>
              </a:rPr>
              <a:t>Remove</a:t>
            </a: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}</a:t>
            </a:r>
            <a:r>
              <a:rPr lang="nl-NL" sz="1300" dirty="0" err="1" smtClean="0">
                <a:solidFill>
                  <a:schemeClr val="bg2">
                    <a:lumMod val="75000"/>
                  </a:schemeClr>
                </a:solidFill>
              </a:rPr>
              <a:t>ActionListener</a:t>
            </a:r>
            <a:endParaRPr lang="nl-NL" sz="13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Pack200, Unpack200 </a:t>
            </a:r>
            <a:r>
              <a:rPr lang="nl-NL" sz="1300" dirty="0" err="1" smtClean="0">
                <a:solidFill>
                  <a:schemeClr val="bg2">
                    <a:lumMod val="75000"/>
                  </a:schemeClr>
                </a:solidFill>
              </a:rPr>
              <a:t>and</a:t>
            </a:r>
            <a:r>
              <a:rPr lang="nl-NL" sz="13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bg2">
                    <a:lumMod val="75000"/>
                  </a:schemeClr>
                </a:solidFill>
              </a:rPr>
              <a:t>LogManager</a:t>
            </a:r>
            <a:endParaRPr lang="nl-NL" sz="13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nl-NL" sz="13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 smtClean="0"/>
              <a:t>com.sun.security.auth.callback.DialogCallbackHandler</a:t>
            </a:r>
            <a:endParaRPr lang="nl-NL" sz="1300" dirty="0" smtClean="0"/>
          </a:p>
          <a:p>
            <a:pPr marL="628650" lvl="1" indent="-285750">
              <a:buFontTx/>
              <a:buChar char="-"/>
            </a:pP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Part of JAAS</a:t>
            </a:r>
          </a:p>
          <a:p>
            <a:pPr lvl="1"/>
            <a:endParaRPr lang="nl-NL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smtClean="0"/>
              <a:t>JRE </a:t>
            </a:r>
            <a:r>
              <a:rPr lang="nl-NL" sz="1300" dirty="0" err="1" smtClean="0"/>
              <a:t>version</a:t>
            </a:r>
            <a:r>
              <a:rPr lang="nl-NL" sz="1300" dirty="0" smtClean="0"/>
              <a:t> </a:t>
            </a:r>
            <a:r>
              <a:rPr lang="nl-NL" sz="1300" dirty="0" err="1" smtClean="0"/>
              <a:t>selection</a:t>
            </a:r>
            <a:r>
              <a:rPr lang="nl-NL" sz="1300" dirty="0" smtClean="0"/>
              <a:t> </a:t>
            </a:r>
            <a:r>
              <a:rPr lang="nl-NL" sz="1300" dirty="0" err="1" smtClean="0"/>
              <a:t>command</a:t>
            </a:r>
            <a:r>
              <a:rPr lang="nl-NL" sz="1300" dirty="0" smtClean="0"/>
              <a:t> line option (JEP 231)</a:t>
            </a:r>
            <a:endParaRPr lang="nl-NL" sz="1300" dirty="0"/>
          </a:p>
          <a:p>
            <a:pPr marL="628650" lvl="1" indent="-285750">
              <a:buFontTx/>
              <a:buChar char="-"/>
            </a:pP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version:</a:t>
            </a:r>
            <a:r>
              <a:rPr lang="nl-NL" sz="1300" i="1" dirty="0" err="1" smtClean="0">
                <a:solidFill>
                  <a:schemeClr val="tx2"/>
                </a:solidFill>
              </a:rPr>
              <a:t>release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no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accepted</a:t>
            </a:r>
            <a:endParaRPr lang="nl-NL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28650" lvl="1" indent="-285750">
              <a:buFontTx/>
              <a:buChar char="-"/>
            </a:pP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version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still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works</a:t>
            </a:r>
            <a:endParaRPr lang="nl-NL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28650" lvl="1" indent="-285750">
              <a:buFontTx/>
              <a:buChar char="-"/>
            </a:pPr>
            <a:endParaRPr lang="nl-NL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 smtClean="0"/>
              <a:t>Demos</a:t>
            </a:r>
            <a:r>
              <a:rPr lang="nl-NL" sz="1300" dirty="0" smtClean="0"/>
              <a:t> </a:t>
            </a:r>
            <a:r>
              <a:rPr lang="nl-NL" sz="1300" dirty="0" err="1" smtClean="0"/>
              <a:t>and</a:t>
            </a:r>
            <a:r>
              <a:rPr lang="nl-NL" sz="1300" dirty="0" smtClean="0"/>
              <a:t> samples (JEP 298)</a:t>
            </a:r>
          </a:p>
          <a:p>
            <a:endParaRPr lang="nl-NL" sz="1300" dirty="0"/>
          </a:p>
        </p:txBody>
      </p:sp>
      <p:sp>
        <p:nvSpPr>
          <p:cNvPr id="5" name="Tekstvak 4"/>
          <p:cNvSpPr txBox="1"/>
          <p:nvPr/>
        </p:nvSpPr>
        <p:spPr>
          <a:xfrm>
            <a:off x="5222631" y="4273062"/>
            <a:ext cx="34114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00" dirty="0"/>
              <a:t>JEP = JDK </a:t>
            </a:r>
            <a:r>
              <a:rPr lang="nl-NL" sz="1000" dirty="0" err="1"/>
              <a:t>enhancement</a:t>
            </a:r>
            <a:r>
              <a:rPr lang="nl-NL" sz="1000" dirty="0"/>
              <a:t> </a:t>
            </a:r>
            <a:r>
              <a:rPr lang="nl-NL" sz="1000" dirty="0" err="1" smtClean="0"/>
              <a:t>proposal</a:t>
            </a:r>
            <a:endParaRPr lang="nl-NL" sz="1000" dirty="0" smtClean="0"/>
          </a:p>
          <a:p>
            <a:r>
              <a:rPr lang="en-US" sz="1000" dirty="0" smtClean="0"/>
              <a:t>JAAS= Java </a:t>
            </a:r>
            <a:r>
              <a:rPr lang="en-US" sz="1000" dirty="0"/>
              <a:t>Authentication and Authorization Service 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3458636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Cleanup</a:t>
            </a:r>
            <a:endParaRPr lang="nl-NL" dirty="0"/>
          </a:p>
        </p:txBody>
      </p:sp>
      <p:sp>
        <p:nvSpPr>
          <p:cNvPr id="9" name="Tekstvak 8"/>
          <p:cNvSpPr txBox="1"/>
          <p:nvPr/>
        </p:nvSpPr>
        <p:spPr>
          <a:xfrm>
            <a:off x="943706" y="1025768"/>
            <a:ext cx="5779477" cy="14003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smtClean="0"/>
              <a:t>SHA-1 </a:t>
            </a:r>
            <a:r>
              <a:rPr lang="nl-NL" sz="1300" dirty="0" err="1" smtClean="0"/>
              <a:t>cerificates</a:t>
            </a:r>
            <a:r>
              <a:rPr lang="nl-NL" sz="1300" dirty="0" smtClean="0"/>
              <a:t> (JEP 288)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Mostly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in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some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situations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SHA-1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certificates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will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accepted</a:t>
            </a:r>
            <a:endParaRPr lang="nl-NL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nl-NL" sz="13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 smtClean="0"/>
              <a:t>Deprecate</a:t>
            </a:r>
            <a:r>
              <a:rPr lang="nl-NL" sz="1300" dirty="0" smtClean="0"/>
              <a:t> </a:t>
            </a:r>
            <a:r>
              <a:rPr lang="nl-NL" sz="1300" dirty="0" err="1" smtClean="0"/>
              <a:t>the</a:t>
            </a:r>
            <a:r>
              <a:rPr lang="nl-NL" sz="1300" dirty="0" smtClean="0"/>
              <a:t> Applet API (JEP 280)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Plugin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not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supported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any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longer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by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other</a:t>
            </a:r>
            <a:r>
              <a:rPr lang="nl-NL" sz="13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large browser </a:t>
            </a:r>
            <a:r>
              <a:rPr lang="nl-NL" sz="13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vendors</a:t>
            </a:r>
            <a:endParaRPr lang="nl-NL" sz="13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nl-NL" sz="13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nl-NL" sz="1300" dirty="0"/>
          </a:p>
        </p:txBody>
      </p:sp>
      <p:sp>
        <p:nvSpPr>
          <p:cNvPr id="5" name="Tekstvak 4"/>
          <p:cNvSpPr txBox="1"/>
          <p:nvPr/>
        </p:nvSpPr>
        <p:spPr>
          <a:xfrm>
            <a:off x="5222631" y="4273062"/>
            <a:ext cx="341141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00" dirty="0"/>
              <a:t>JEP = JDK </a:t>
            </a:r>
            <a:r>
              <a:rPr lang="nl-NL" sz="1000" dirty="0" err="1"/>
              <a:t>enhancement</a:t>
            </a:r>
            <a:r>
              <a:rPr lang="nl-NL" sz="1000" dirty="0"/>
              <a:t> </a:t>
            </a:r>
            <a:r>
              <a:rPr lang="nl-NL" sz="1000" dirty="0" err="1" smtClean="0"/>
              <a:t>proposal</a:t>
            </a:r>
            <a:endParaRPr lang="nl-NL" sz="1000" dirty="0" smtClean="0"/>
          </a:p>
          <a:p>
            <a:r>
              <a:rPr lang="en-US" sz="1000" dirty="0" smtClean="0"/>
              <a:t>JAAS= Java </a:t>
            </a:r>
            <a:r>
              <a:rPr lang="en-US" sz="1000" dirty="0"/>
              <a:t>Authentication and Authorization Service </a:t>
            </a:r>
            <a:endParaRPr lang="nl-NL" sz="1000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619" y="1467424"/>
            <a:ext cx="1475437" cy="80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29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releases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661384" y="1122081"/>
            <a:ext cx="7826124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Java is planned to have </a:t>
            </a:r>
            <a:r>
              <a:rPr lang="en-US" dirty="0">
                <a:hlinkClick r:id="rId2"/>
              </a:rPr>
              <a:t>a six-month release cadence,</a:t>
            </a:r>
            <a:r>
              <a:rPr lang="en-US" dirty="0"/>
              <a:t> </a:t>
            </a:r>
            <a:endParaRPr lang="en-US" dirty="0" smtClean="0"/>
          </a:p>
          <a:p>
            <a:endParaRPr lang="en-US" dirty="0" smtClean="0"/>
          </a:p>
          <a:p>
            <a:pPr marL="0" lvl="1"/>
            <a:r>
              <a:rPr lang="en-GB" dirty="0" smtClean="0"/>
              <a:t>	Now </a:t>
            </a:r>
            <a:r>
              <a:rPr lang="en-GB" dirty="0"/>
              <a:t>using $YEAR.$MONTH version scheme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with </a:t>
            </a:r>
            <a:r>
              <a:rPr lang="en-US" dirty="0"/>
              <a:t>the next major version, to be called Java 18.3, due March 2018,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followed </a:t>
            </a:r>
            <a:r>
              <a:rPr lang="en-US" dirty="0"/>
              <a:t>by Java 18.9 six months later.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192799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afbeelding 4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6408222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493762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5" y="1348153"/>
            <a:ext cx="7145217" cy="2286391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838200" y="4425461"/>
            <a:ext cx="165881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module graph for JDK </a:t>
            </a:r>
            <a:r>
              <a:rPr lang="en-US" sz="1200" dirty="0" smtClean="0"/>
              <a:t>8</a:t>
            </a:r>
            <a:endParaRPr lang="nl-NL" sz="1300" dirty="0" err="1" smtClean="0"/>
          </a:p>
        </p:txBody>
      </p:sp>
    </p:spTree>
    <p:extLst>
      <p:ext uri="{BB962C8B-B14F-4D97-AF65-F5344CB8AC3E}">
        <p14:creationId xmlns:p14="http://schemas.microsoft.com/office/powerpoint/2010/main" val="36082036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3150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018911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Picture Placeholder 4"/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1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1" name="Picture Placeholder 10"/>
          <p:cNvSpPr>
            <a:spLocks noGrp="1"/>
          </p:cNvSpPr>
          <p:nvPr>
            <p:ph type="pic" idx="14"/>
          </p:nvPr>
        </p:nvSpPr>
        <p:spPr/>
      </p:sp>
    </p:spTree>
    <p:extLst>
      <p:ext uri="{BB962C8B-B14F-4D97-AF65-F5344CB8AC3E}">
        <p14:creationId xmlns:p14="http://schemas.microsoft.com/office/powerpoint/2010/main" val="20965427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6535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45" y="1348153"/>
            <a:ext cx="7145217" cy="2286391"/>
          </a:xfrm>
          <a:prstGeom prst="rect">
            <a:avLst/>
          </a:prstGeom>
        </p:spPr>
      </p:pic>
      <p:sp>
        <p:nvSpPr>
          <p:cNvPr id="9" name="Tekstvak 8"/>
          <p:cNvSpPr txBox="1"/>
          <p:nvPr/>
        </p:nvSpPr>
        <p:spPr>
          <a:xfrm>
            <a:off x="838200" y="3871463"/>
            <a:ext cx="75379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The </a:t>
            </a:r>
            <a:r>
              <a:rPr lang="en-US" sz="1200" dirty="0" smtClean="0"/>
              <a:t>JDK 8 </a:t>
            </a:r>
            <a:r>
              <a:rPr lang="en-US" sz="1200" dirty="0"/>
              <a:t>is big and deeply </a:t>
            </a:r>
            <a:r>
              <a:rPr lang="en-US" sz="1200" dirty="0" smtClean="0"/>
              <a:t>interconnected,</a:t>
            </a:r>
          </a:p>
          <a:p>
            <a:r>
              <a:rPr lang="en-US" sz="1200" dirty="0" smtClean="0"/>
              <a:t>with </a:t>
            </a:r>
            <a:r>
              <a:rPr lang="en-US" sz="1200" dirty="0"/>
              <a:t>many undesirable dependencies between APIs and different areas of the implementation</a:t>
            </a:r>
            <a:endParaRPr lang="nl-NL" sz="1300" dirty="0" err="1" smtClean="0"/>
          </a:p>
        </p:txBody>
      </p:sp>
    </p:spTree>
    <p:extLst>
      <p:ext uri="{BB962C8B-B14F-4D97-AF65-F5344CB8AC3E}">
        <p14:creationId xmlns:p14="http://schemas.microsoft.com/office/powerpoint/2010/main" val="3027343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31428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sp>
        <p:nvSpPr>
          <p:cNvPr id="9" name="Subtitle 8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29159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ext Placeholder 5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 Placeholder 7"/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97522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"/>
          </p:nvPr>
        </p:nvSpPr>
        <p:spPr/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 Placeholder 7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Content Placeholder 8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 Placeholder 9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3" name="Picture Placeholder 12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 Placeholder 7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Content Placeholder 8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 Placeholder 9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7982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>
            <a:fillRect/>
          </a:stretch>
        </p:blipFill>
        <p:spPr/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55</a:t>
            </a:fld>
            <a:endParaRPr lang="nl-NL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" r="56"/>
          <a:stretch>
            <a:fillRect/>
          </a:stretch>
        </p:blipFill>
        <p:spPr/>
      </p:pic>
      <p:sp>
        <p:nvSpPr>
          <p:cNvPr id="7" name="Content Placeholder 6"/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Text Placeholder 7"/>
          <p:cNvSpPr>
            <a:spLocks noGrp="1"/>
          </p:cNvSpPr>
          <p:nvPr>
            <p:ph type="body" idx="16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Content Placeholder 8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 Placeholder 9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38069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smtClean="0"/>
              <a:t>Titel van de presentatie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56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564758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smtClean="0"/>
              <a:t>Titel van de presentatie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57</a:t>
            </a:fld>
            <a:endParaRPr lang="nl-NL" noProof="0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</p:spTree>
    <p:extLst>
      <p:ext uri="{BB962C8B-B14F-4D97-AF65-F5344CB8AC3E}">
        <p14:creationId xmlns:p14="http://schemas.microsoft.com/office/powerpoint/2010/main" val="274787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58</a:t>
            </a:fld>
            <a:endParaRPr lang="nl-NL"/>
          </a:p>
        </p:txBody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6323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030" y="1078523"/>
            <a:ext cx="6560885" cy="337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357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60</a:t>
            </a:fld>
            <a:endParaRPr lang="nl-NL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9329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" r="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34854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15836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7581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65316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5565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65666936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764732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69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2106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voettekst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Tijdelijke aanduiding voor dianumm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390" y="1195753"/>
            <a:ext cx="5661502" cy="317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03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70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2589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719999" y="949569"/>
            <a:ext cx="7761647" cy="237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Java Platform Module System</a:t>
            </a:r>
            <a:r>
              <a:rPr lang="en-US" dirty="0"/>
              <a:t> specifies a distribution format for collections of </a:t>
            </a:r>
            <a:r>
              <a:rPr lang="en-US" dirty="0">
                <a:hlinkClick r:id="rId2" tooltip="Java (programming language)"/>
              </a:rPr>
              <a:t>Java</a:t>
            </a:r>
            <a:r>
              <a:rPr lang="en-US" dirty="0"/>
              <a:t> code and associated </a:t>
            </a:r>
            <a:r>
              <a:rPr lang="en-US" dirty="0" smtClean="0"/>
              <a:t>resources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Initially </a:t>
            </a:r>
            <a:r>
              <a:rPr lang="en-US" dirty="0"/>
              <a:t>being developed under the </a:t>
            </a:r>
            <a:r>
              <a:rPr lang="en-US" dirty="0" smtClean="0"/>
              <a:t>Java Community Process </a:t>
            </a:r>
            <a:r>
              <a:rPr lang="en-US" dirty="0"/>
              <a:t>as JSR </a:t>
            </a:r>
            <a:r>
              <a:rPr lang="en-US" dirty="0" smtClean="0"/>
              <a:t>277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Scheduled </a:t>
            </a:r>
            <a:r>
              <a:rPr lang="en-US" dirty="0"/>
              <a:t>to be released with Java </a:t>
            </a:r>
            <a:r>
              <a:rPr lang="en-US" dirty="0" smtClean="0"/>
              <a:t>7 (2011)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JSR 277 later was put on hold and </a:t>
            </a:r>
            <a:r>
              <a:rPr lang="en-US" dirty="0">
                <a:solidFill>
                  <a:schemeClr val="tx2"/>
                </a:solidFill>
              </a:rPr>
              <a:t>Project </a:t>
            </a:r>
            <a:r>
              <a:rPr lang="en-US" dirty="0" smtClean="0">
                <a:solidFill>
                  <a:schemeClr val="tx2"/>
                </a:solidFill>
              </a:rPr>
              <a:t>Jigsaw</a:t>
            </a:r>
            <a:r>
              <a:rPr lang="en-US" dirty="0" smtClean="0"/>
              <a:t> </a:t>
            </a:r>
            <a:r>
              <a:rPr lang="en-US" dirty="0"/>
              <a:t>was created to </a:t>
            </a:r>
            <a:r>
              <a:rPr lang="en-US" dirty="0">
                <a:solidFill>
                  <a:schemeClr val="tx2"/>
                </a:solidFill>
              </a:rPr>
              <a:t>modularize the JDK</a:t>
            </a:r>
            <a:r>
              <a:rPr lang="en-US" dirty="0"/>
              <a:t>. 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This </a:t>
            </a:r>
            <a:r>
              <a:rPr lang="en-US" dirty="0"/>
              <a:t>JSR was superseded by JSR </a:t>
            </a:r>
            <a:r>
              <a:rPr lang="en-US" dirty="0" smtClean="0"/>
              <a:t>376: Java </a:t>
            </a:r>
            <a:r>
              <a:rPr lang="en-US" dirty="0"/>
              <a:t>Platform Module </a:t>
            </a:r>
            <a:r>
              <a:rPr lang="en-US" dirty="0" smtClean="0"/>
              <a:t>System.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7" name="Tekstvak 6"/>
          <p:cNvSpPr txBox="1"/>
          <p:nvPr/>
        </p:nvSpPr>
        <p:spPr>
          <a:xfrm>
            <a:off x="6371492" y="4243011"/>
            <a:ext cx="22625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00" dirty="0" smtClean="0"/>
              <a:t>JSR = Java </a:t>
            </a:r>
            <a:r>
              <a:rPr lang="nl-NL" sz="1000" dirty="0" err="1" smtClean="0"/>
              <a:t>Specification</a:t>
            </a:r>
            <a:r>
              <a:rPr lang="nl-NL" sz="1000" dirty="0" smtClean="0"/>
              <a:t> </a:t>
            </a:r>
            <a:r>
              <a:rPr lang="nl-NL" sz="1000" dirty="0" err="1" smtClean="0"/>
              <a:t>Request</a:t>
            </a:r>
            <a:endParaRPr lang="nl-NL" sz="1000" dirty="0" smtClean="0"/>
          </a:p>
          <a:p>
            <a:r>
              <a:rPr lang="nl-NL" sz="1000" dirty="0" smtClean="0"/>
              <a:t>JDK = Java Development Kit</a:t>
            </a:r>
          </a:p>
          <a:p>
            <a:r>
              <a:rPr lang="nl-NL" sz="1000" dirty="0" smtClean="0"/>
              <a:t>JRE = Java Runtime Environment</a:t>
            </a:r>
            <a:endParaRPr lang="nl-NL" sz="1000" dirty="0" smtClean="0"/>
          </a:p>
          <a:p>
            <a:r>
              <a:rPr lang="nl-NL" sz="1000" dirty="0" smtClean="0"/>
              <a:t>JEP </a:t>
            </a:r>
            <a:r>
              <a:rPr lang="nl-NL" sz="1000" dirty="0"/>
              <a:t>= JDK </a:t>
            </a:r>
            <a:r>
              <a:rPr lang="nl-NL" sz="1000" dirty="0" err="1"/>
              <a:t>enhancement</a:t>
            </a:r>
            <a:r>
              <a:rPr lang="nl-NL" sz="1000" dirty="0"/>
              <a:t> </a:t>
            </a:r>
            <a:r>
              <a:rPr lang="nl-NL" sz="1000" dirty="0" err="1"/>
              <a:t>proposal</a:t>
            </a:r>
            <a:endParaRPr lang="nl-NL" sz="1000" dirty="0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913" y="3669323"/>
            <a:ext cx="1830568" cy="102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043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Project </a:t>
            </a:r>
            <a:r>
              <a:rPr lang="nl-NL" dirty="0" err="1" smtClean="0"/>
              <a:t>Jigsaw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719999" y="949569"/>
            <a:ext cx="7761647" cy="31008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Define a modular structure for the JDK (JEP 200)</a:t>
            </a:r>
          </a:p>
          <a:p>
            <a:endParaRPr lang="en-US" dirty="0" smtClean="0"/>
          </a:p>
          <a:p>
            <a:r>
              <a:rPr lang="en-US" dirty="0" smtClean="0"/>
              <a:t>Modular </a:t>
            </a:r>
            <a:r>
              <a:rPr lang="en-US" dirty="0"/>
              <a:t>Source </a:t>
            </a:r>
            <a:r>
              <a:rPr lang="en-US" dirty="0" smtClean="0"/>
              <a:t>Code (JEP 201)</a:t>
            </a:r>
            <a:endParaRPr lang="en-US" dirty="0"/>
          </a:p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Current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(pre Java 9)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 code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jar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files are too big, especially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rt.jar. </a:t>
            </a:r>
            <a:endParaRPr lang="en-US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JDK </a:t>
            </a:r>
            <a:r>
              <a:rPr lang="en-GB" dirty="0"/>
              <a:t>source code re-organised to </a:t>
            </a:r>
            <a:r>
              <a:rPr lang="en-GB" dirty="0" smtClean="0"/>
              <a:t>support (smaller) modules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Enhance </a:t>
            </a:r>
            <a:r>
              <a:rPr lang="en-US" dirty="0"/>
              <a:t>the build system to compile </a:t>
            </a:r>
            <a:r>
              <a:rPr lang="en-US" dirty="0" smtClean="0"/>
              <a:t>modules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US" dirty="0" smtClean="0"/>
              <a:t>Enforce </a:t>
            </a:r>
            <a:r>
              <a:rPr lang="en-US" dirty="0"/>
              <a:t>module boundaries at build time</a:t>
            </a:r>
            <a:endParaRPr lang="en-GB" dirty="0"/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/>
              <a:t>Not the module system</a:t>
            </a:r>
          </a:p>
          <a:p>
            <a:endParaRPr lang="en-US" dirty="0" smtClean="0"/>
          </a:p>
          <a:p>
            <a:r>
              <a:rPr lang="en-US" dirty="0" smtClean="0"/>
              <a:t>Modular </a:t>
            </a:r>
            <a:r>
              <a:rPr lang="en-US" dirty="0"/>
              <a:t>Run-Time </a:t>
            </a:r>
            <a:r>
              <a:rPr lang="en-US" dirty="0" smtClean="0"/>
              <a:t>Images (JEP 220)</a:t>
            </a:r>
            <a:endParaRPr lang="en-US" dirty="0"/>
          </a:p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Restructure the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JDK and JRE run-time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images, </a:t>
            </a:r>
          </a:p>
          <a:p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accommodate </a:t>
            </a:r>
            <a:r>
              <a:rPr 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modules </a:t>
            </a:r>
            <a:r>
              <a:rPr 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to improve performance, security, and maintainability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marL="628650" lvl="1" indent="-285750">
              <a:buFont typeface="Arial" panose="020B0604020202020204" pitchFamily="34" charset="0"/>
              <a:buChar char="•"/>
            </a:pPr>
            <a:r>
              <a:rPr lang="en-GB" dirty="0" smtClean="0"/>
              <a:t>JDK </a:t>
            </a:r>
            <a:r>
              <a:rPr lang="en-GB" dirty="0"/>
              <a:t>now </a:t>
            </a:r>
            <a:r>
              <a:rPr lang="en-GB" dirty="0" smtClean="0"/>
              <a:t>has 94 </a:t>
            </a:r>
            <a:r>
              <a:rPr lang="en-GB" dirty="0"/>
              <a:t>modules (Java SE is 36)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 smtClean="0"/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effectLst/>
            </a:endParaRPr>
          </a:p>
        </p:txBody>
      </p:sp>
      <p:sp>
        <p:nvSpPr>
          <p:cNvPr id="8" name="Tekstvak 7"/>
          <p:cNvSpPr txBox="1"/>
          <p:nvPr/>
        </p:nvSpPr>
        <p:spPr>
          <a:xfrm>
            <a:off x="6371492" y="4243011"/>
            <a:ext cx="226255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000" dirty="0" smtClean="0"/>
              <a:t>JSR = Java </a:t>
            </a:r>
            <a:r>
              <a:rPr lang="nl-NL" sz="1000" dirty="0" err="1" smtClean="0"/>
              <a:t>Specification</a:t>
            </a:r>
            <a:r>
              <a:rPr lang="nl-NL" sz="1000" dirty="0" smtClean="0"/>
              <a:t> </a:t>
            </a:r>
            <a:r>
              <a:rPr lang="nl-NL" sz="1000" dirty="0" err="1" smtClean="0"/>
              <a:t>Request</a:t>
            </a:r>
            <a:endParaRPr lang="nl-NL" sz="1000" dirty="0" smtClean="0"/>
          </a:p>
          <a:p>
            <a:r>
              <a:rPr lang="nl-NL" sz="1000" dirty="0" smtClean="0"/>
              <a:t>JDK = Java Development Kit</a:t>
            </a:r>
          </a:p>
          <a:p>
            <a:r>
              <a:rPr lang="nl-NL" sz="1000" dirty="0" smtClean="0"/>
              <a:t>JRE = Java Runtime Environment</a:t>
            </a:r>
            <a:endParaRPr lang="nl-NL" sz="1000" dirty="0" smtClean="0"/>
          </a:p>
          <a:p>
            <a:r>
              <a:rPr lang="nl-NL" sz="1000" dirty="0" smtClean="0"/>
              <a:t>JEP </a:t>
            </a:r>
            <a:r>
              <a:rPr lang="nl-NL" sz="1000" dirty="0"/>
              <a:t>= JDK </a:t>
            </a:r>
            <a:r>
              <a:rPr lang="nl-NL" sz="1000" dirty="0" err="1"/>
              <a:t>enhancement</a:t>
            </a:r>
            <a:r>
              <a:rPr lang="nl-NL" sz="1000" dirty="0"/>
              <a:t> </a:t>
            </a:r>
            <a:r>
              <a:rPr lang="nl-NL" sz="1000" dirty="0" err="1"/>
              <a:t>proposal</a:t>
            </a:r>
            <a:endParaRPr lang="nl-NL" sz="1000" dirty="0"/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710" y="720970"/>
            <a:ext cx="2471290" cy="12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583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683</TotalTime>
  <Words>1934</Words>
  <Application>Microsoft Office PowerPoint</Application>
  <PresentationFormat>Diavoorstelling (16:9)</PresentationFormat>
  <Paragraphs>403</Paragraphs>
  <Slides>70</Slides>
  <Notes>0</Notes>
  <HiddenSlides>0</HiddenSlides>
  <MMClips>0</MMClip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70</vt:i4>
      </vt:variant>
    </vt:vector>
  </HeadingPairs>
  <TitlesOfParts>
    <vt:vector size="71" baseType="lpstr">
      <vt:lpstr>Office-thema</vt:lpstr>
      <vt:lpstr>PowerPoint-presentatie</vt:lpstr>
      <vt:lpstr>PowerPoint-presentatie</vt:lpstr>
      <vt:lpstr>Java Development Kit 9: some new features</vt:lpstr>
      <vt:lpstr>Project Jigsaw</vt:lpstr>
      <vt:lpstr>Project Jigsaw</vt:lpstr>
      <vt:lpstr>Project Jigsaw</vt:lpstr>
      <vt:lpstr>Project Jigsaw</vt:lpstr>
      <vt:lpstr>Project Jigsaw</vt:lpstr>
      <vt:lpstr>Project Jigsaw</vt:lpstr>
      <vt:lpstr>Project Jigsaw</vt:lpstr>
      <vt:lpstr>Project Jigsaw</vt:lpstr>
      <vt:lpstr>Project Jigsaw</vt:lpstr>
      <vt:lpstr>Project Jigsaw</vt:lpstr>
      <vt:lpstr>Project Jigsaw</vt:lpstr>
      <vt:lpstr>JDK 8 vs 9 structure</vt:lpstr>
      <vt:lpstr>Java 9 modularity</vt:lpstr>
      <vt:lpstr>Java 9 modularity</vt:lpstr>
      <vt:lpstr>Java 9 modularity</vt:lpstr>
      <vt:lpstr>Java 9 modularity</vt:lpstr>
      <vt:lpstr>Java 9 modularity</vt:lpstr>
      <vt:lpstr>Java 9 modularity</vt:lpstr>
      <vt:lpstr>Java 9 modularity</vt:lpstr>
      <vt:lpstr>Jshell : The Java Shell (JEP 222)</vt:lpstr>
      <vt:lpstr>Enhanced Streams API</vt:lpstr>
      <vt:lpstr>Convenience Factory Methods for Collections (JEP 269)</vt:lpstr>
      <vt:lpstr>Project Milling coin (JEP 213)</vt:lpstr>
      <vt:lpstr>Project Nashorn</vt:lpstr>
      <vt:lpstr>New Version-String scheme (JEP 223)</vt:lpstr>
      <vt:lpstr>HTTP/2 client API</vt:lpstr>
      <vt:lpstr>Improved HTML5 and Unicode support</vt:lpstr>
      <vt:lpstr>Deprecated Applet API (JEP 289)</vt:lpstr>
      <vt:lpstr>Deprecated  Concurrent Mark Sweep garbage collector (JEP 291)</vt:lpstr>
      <vt:lpstr>Removed</vt:lpstr>
      <vt:lpstr>Removed</vt:lpstr>
      <vt:lpstr>Cleanup</vt:lpstr>
      <vt:lpstr>Future releases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</vt:vector>
  </TitlesOfParts>
  <Company>Conclusion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Saskia van der Maat</dc:creator>
  <dc:description>Amis - versie 1 - juni 2017
Ontwerp: Humming
Template: Ton Persoon</dc:description>
  <cp:lastModifiedBy>Jacco</cp:lastModifiedBy>
  <cp:revision>91</cp:revision>
  <dcterms:created xsi:type="dcterms:W3CDTF">2017-09-25T11:59:01Z</dcterms:created>
  <dcterms:modified xsi:type="dcterms:W3CDTF">2017-10-16T22:30:56Z</dcterms:modified>
</cp:coreProperties>
</file>